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78" r:id="rId4"/>
    <p:sldId id="313" r:id="rId5"/>
    <p:sldId id="314" r:id="rId6"/>
    <p:sldId id="315" r:id="rId7"/>
    <p:sldId id="276" r:id="rId8"/>
    <p:sldId id="279" r:id="rId9"/>
    <p:sldId id="317" r:id="rId10"/>
    <p:sldId id="280" r:id="rId11"/>
    <p:sldId id="281" r:id="rId12"/>
    <p:sldId id="282" r:id="rId13"/>
    <p:sldId id="318" r:id="rId14"/>
    <p:sldId id="285" r:id="rId15"/>
    <p:sldId id="319" r:id="rId16"/>
    <p:sldId id="320" r:id="rId17"/>
    <p:sldId id="289" r:id="rId18"/>
    <p:sldId id="290" r:id="rId19"/>
    <p:sldId id="310" r:id="rId2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A"/>
    <a:srgbClr val="9E8650"/>
    <a:srgbClr val="00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1D26F-0202-9846-9700-0ACA7086B8B1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F5CD-4771-E647-89E2-DECAF2F356EE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52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AAF9-6CF0-46F8-9D3F-0C14F284E1CE}" type="datetimeFigureOut">
              <a:rPr lang="nl-NL" smtClean="0"/>
              <a:t>22-9-2015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27F67-618E-481E-8DB6-6CC736623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4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9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5A13B4D6-11AF-4327-9463-6B466427124A}" type="datetime1">
              <a:rPr lang="en-GB" altLang="nl-NL" sz="900"/>
              <a:pPr/>
              <a:t>22/09/2015</a:t>
            </a:fld>
            <a:endParaRPr lang="en-GB" altLang="nl-NL" sz="900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4DF490DA-10DA-4E6C-B4D1-ABA83CB4DFF9}" type="slidenum">
              <a:rPr lang="en-GB" altLang="nl-NL" sz="900"/>
              <a:pPr/>
              <a:t>13</a:t>
            </a:fld>
            <a:endParaRPr lang="en-GB" altLang="nl-NL" sz="9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altLang="nl-NL" smtClean="0">
              <a:latin typeface="News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2711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52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CDAA4D4D-BCCF-4088-A520-9F5B9DC391E4}" type="datetime1">
              <a:rPr lang="en-GB" altLang="nl-NL" sz="900"/>
              <a:pPr/>
              <a:t>22/09/2015</a:t>
            </a:fld>
            <a:endParaRPr lang="en-GB" altLang="nl-NL" sz="900"/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5679CBF1-2435-4BE6-A831-9D3D8482A808}" type="slidenum">
              <a:rPr lang="en-GB" altLang="nl-NL" sz="900"/>
              <a:pPr/>
              <a:t>15</a:t>
            </a:fld>
            <a:endParaRPr lang="en-GB" altLang="nl-NL" sz="9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altLang="nl-NL" smtClean="0">
              <a:latin typeface="News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0199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A74D25EC-C861-4B5B-B3C0-7EC8E053D52F}" type="datetime1">
              <a:rPr lang="en-GB" altLang="nl-NL" sz="900"/>
              <a:pPr/>
              <a:t>22/09/2015</a:t>
            </a:fld>
            <a:endParaRPr lang="en-GB" altLang="nl-NL" sz="90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C1EE206F-A22A-4C43-A4BE-7A0368294836}" type="slidenum">
              <a:rPr lang="en-GB" altLang="nl-NL" sz="900"/>
              <a:pPr/>
              <a:t>16</a:t>
            </a:fld>
            <a:endParaRPr lang="en-GB" altLang="nl-NL" sz="9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altLang="nl-NL" smtClean="0">
              <a:latin typeface="News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8639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2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1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4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BD0FDD64-2F4D-4134-BE85-CA139D0AEC0E}" type="datetime1">
              <a:rPr lang="en-GB" altLang="nl-NL" sz="900"/>
              <a:pPr/>
              <a:t>22/09/2015</a:t>
            </a:fld>
            <a:endParaRPr lang="en-GB" altLang="nl-NL" sz="90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197A9288-02C1-4336-AAB1-476FADA87B7E}" type="slidenum">
              <a:rPr lang="en-GB" altLang="nl-NL" sz="900"/>
              <a:pPr/>
              <a:t>4</a:t>
            </a:fld>
            <a:endParaRPr lang="en-GB" altLang="nl-NL" sz="9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altLang="nl-NL" smtClean="0">
              <a:latin typeface="News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226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832F1752-0262-45D7-9D0D-A74901861EA3}" type="datetime1">
              <a:rPr lang="en-GB" altLang="nl-NL" sz="900"/>
              <a:pPr/>
              <a:t>22/09/2015</a:t>
            </a:fld>
            <a:endParaRPr lang="en-GB" altLang="nl-NL" sz="900"/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9ED886E5-91C6-4AB7-B3D1-D30B9EA5512D}" type="slidenum">
              <a:rPr lang="en-GB" altLang="nl-NL" sz="900"/>
              <a:pPr/>
              <a:t>5</a:t>
            </a:fld>
            <a:endParaRPr lang="en-GB" altLang="nl-NL" sz="9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altLang="nl-NL" smtClean="0">
              <a:latin typeface="News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421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8D6A576E-732B-4865-BDE6-CDAF0505B304}" type="datetime1">
              <a:rPr lang="en-GB" altLang="nl-NL" sz="900"/>
              <a:pPr/>
              <a:t>22/09/2015</a:t>
            </a:fld>
            <a:endParaRPr lang="en-GB" altLang="nl-NL" sz="90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DDE2C19B-A70B-43B6-91CE-D7B47E363704}" type="slidenum">
              <a:rPr lang="en-GB" altLang="nl-NL" sz="900"/>
              <a:pPr/>
              <a:t>6</a:t>
            </a:fld>
            <a:endParaRPr lang="en-GB" altLang="nl-NL" sz="9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altLang="nl-NL" smtClean="0">
              <a:latin typeface="News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9578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4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6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BA72788A-ADC4-45F2-98D4-1AFCD6CA94FD}" type="datetime1">
              <a:rPr lang="en-GB" altLang="nl-NL" sz="900"/>
              <a:pPr/>
              <a:t>22/09/2015</a:t>
            </a:fld>
            <a:endParaRPr lang="en-GB" altLang="nl-NL" sz="900"/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1pPr>
            <a:lvl2pPr marL="685817" indent="-263776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2pPr>
            <a:lvl3pPr marL="1055103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3pPr>
            <a:lvl4pPr marL="1477145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4pPr>
            <a:lvl5pPr marL="1899186" indent="-211021" defTabSz="880719">
              <a:spcBef>
                <a:spcPct val="50000"/>
              </a:spcBef>
              <a:defRPr sz="2200">
                <a:solidFill>
                  <a:schemeClr val="tx1"/>
                </a:solidFill>
                <a:latin typeface="News Gothic"/>
              </a:defRPr>
            </a:lvl5pPr>
            <a:lvl6pPr marL="2321227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6pPr>
            <a:lvl7pPr marL="2743269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7pPr>
            <a:lvl8pPr marL="3165310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8pPr>
            <a:lvl9pPr marL="3587351" indent="-211021" defTabSz="88071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/>
              </a:defRPr>
            </a:lvl9pPr>
          </a:lstStyle>
          <a:p>
            <a:fld id="{3B632C41-9804-40A7-9198-E02D394E2BEE}" type="slidenum">
              <a:rPr lang="en-GB" altLang="nl-NL" sz="900"/>
              <a:pPr/>
              <a:t>9</a:t>
            </a:fld>
            <a:endParaRPr lang="en-GB" altLang="nl-NL" sz="9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altLang="nl-NL" smtClean="0">
              <a:latin typeface="News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9207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0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369888"/>
            <a:ext cx="8229600" cy="1001712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095500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095500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619500"/>
            <a:ext cx="4038600" cy="2095500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4038600" cy="2095500"/>
          </a:xfrm>
        </p:spPr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49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001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05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69888"/>
            <a:ext cx="8229600" cy="534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4721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6845300" cy="884238"/>
          </a:xfrm>
        </p:spPr>
        <p:txBody>
          <a:bodyPr/>
          <a:lstStyle/>
          <a:p>
            <a:r>
              <a:rPr lang="nl-NL" dirty="0"/>
              <a:t>Titelstijl </a:t>
            </a:r>
            <a:r>
              <a:rPr lang="nl-NL" dirty="0" smtClean="0"/>
              <a:t>model </a:t>
            </a:r>
            <a:r>
              <a:rPr lang="nl-NL" dirty="0"/>
              <a:t>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188B00-D96D-CA49-8E1F-A9404CD05457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45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</a:t>
            </a:r>
            <a:r>
              <a:rPr lang="nl-NL" dirty="0" smtClean="0"/>
              <a:t>model </a:t>
            </a:r>
            <a:r>
              <a:rPr lang="nl-NL" dirty="0"/>
              <a:t>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845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F0EA-985C-174E-9DAD-5A7A85B586A4}" type="datetimeFigureOut">
              <a:rPr lang="nl-NL"/>
              <a:pPr/>
              <a:t>22-9-2015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RG9ZIsSa08" TargetMode="External"/><Relationship Id="rId2" Type="http://schemas.openxmlformats.org/officeDocument/2006/relationships/hyperlink" Target="https://www.youtube.com/watch?v=Qugqxxtu-I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civx2HpRRA" TargetMode="External"/><Relationship Id="rId4" Type="http://schemas.openxmlformats.org/officeDocument/2006/relationships/hyperlink" Target="https://www.youtube.com/watch?v=nRt94cgEYU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onnoot.nl/pics/bos02.JPG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48350"/>
          </a:xfrm>
          <a:prstGeom prst="rect">
            <a:avLst/>
          </a:prstGeom>
        </p:spPr>
      </p:pic>
      <p:pic>
        <p:nvPicPr>
          <p:cNvPr id="8" name="Afbeelding 7" descr="11180-008_Powerpoint_HR_D_NL 1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79119" y="2924175"/>
            <a:ext cx="6926085" cy="2217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500"/>
              </a:lnSpc>
            </a:pPr>
            <a:r>
              <a:rPr lang="nl-NL" sz="3600" cap="all" dirty="0" smtClean="0">
                <a:latin typeface="Arial Black"/>
                <a:cs typeface="Arial Black"/>
              </a:rPr>
              <a:t>Bodemgeschiktheid</a:t>
            </a:r>
            <a:endParaRPr lang="nl-NL" sz="3600" cap="all" dirty="0">
              <a:latin typeface="Arial Black"/>
              <a:cs typeface="Arial Black"/>
            </a:endParaRPr>
          </a:p>
        </p:txBody>
      </p:sp>
      <p:pic>
        <p:nvPicPr>
          <p:cNvPr id="5" name="Picture 23" descr="Koe_oukoo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712" y="514006"/>
            <a:ext cx="3058809" cy="24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IMG_317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288" y="4574174"/>
            <a:ext cx="2349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Zegveld_Google Earth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4574174"/>
            <a:ext cx="19827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Veenbode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975" y="4574174"/>
            <a:ext cx="71278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Bodem_WestNL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4574174"/>
            <a:ext cx="2108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1001712"/>
          </a:xfrm>
        </p:spPr>
        <p:txBody>
          <a:bodyPr/>
          <a:lstStyle/>
          <a:p>
            <a:r>
              <a:rPr lang="en-US" altLang="nl-NL" dirty="0" err="1" smtClean="0">
                <a:solidFill>
                  <a:schemeClr val="accent1"/>
                </a:solidFill>
              </a:rPr>
              <a:t>Beoordelingsfactoren</a:t>
            </a:r>
            <a:endParaRPr lang="nl-NL" altLang="nl-NL" dirty="0" smtClean="0">
              <a:solidFill>
                <a:schemeClr val="accent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2535"/>
            <a:ext cx="7238010" cy="5165766"/>
          </a:xfrm>
        </p:spPr>
        <p:txBody>
          <a:bodyPr>
            <a:normAutofit fontScale="85000" lnSpcReduction="10000"/>
          </a:bodyPr>
          <a:lstStyle/>
          <a:p>
            <a:r>
              <a:rPr lang="nl-NL" altLang="nl-NL" dirty="0" err="1" smtClean="0">
                <a:solidFill>
                  <a:schemeClr val="tx1"/>
                </a:solidFill>
              </a:rPr>
              <a:t>Vochtleverend</a:t>
            </a:r>
            <a:r>
              <a:rPr lang="nl-NL" altLang="nl-NL" dirty="0" smtClean="0">
                <a:solidFill>
                  <a:schemeClr val="tx1"/>
                </a:solidFill>
              </a:rPr>
              <a:t> vermogen: h</a:t>
            </a:r>
            <a:r>
              <a:rPr lang="nl-NL" altLang="nl-NL" dirty="0" smtClean="0"/>
              <a:t>oeveelheid vocht in groeiseizoen van 150 dagen aan de plant geleverd kan worden.</a:t>
            </a:r>
          </a:p>
          <a:p>
            <a:pPr lvl="1"/>
            <a:r>
              <a:rPr lang="nl-NL" altLang="nl-NL" dirty="0" smtClean="0"/>
              <a:t>Effectieve worteldiepte</a:t>
            </a:r>
          </a:p>
          <a:p>
            <a:pPr lvl="1"/>
            <a:r>
              <a:rPr lang="nl-NL" altLang="nl-NL" dirty="0" smtClean="0">
                <a:solidFill>
                  <a:schemeClr val="tx1"/>
                </a:solidFill>
              </a:rPr>
              <a:t>Vaststellen GLG en GVG</a:t>
            </a:r>
          </a:p>
          <a:p>
            <a:pPr lvl="1"/>
            <a:r>
              <a:rPr lang="nl-NL" altLang="nl-NL" dirty="0" smtClean="0">
                <a:solidFill>
                  <a:schemeClr val="tx1"/>
                </a:solidFill>
              </a:rPr>
              <a:t>Capillaire nalevering?</a:t>
            </a:r>
          </a:p>
          <a:p>
            <a:pPr lvl="2"/>
            <a:r>
              <a:rPr lang="nl-NL" altLang="nl-NL" sz="2000" dirty="0" smtClean="0">
                <a:solidFill>
                  <a:schemeClr val="tx1"/>
                </a:solidFill>
              </a:rPr>
              <a:t>Altijd </a:t>
            </a:r>
            <a:r>
              <a:rPr lang="nl-NL" altLang="nl-NL" sz="20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nl-NL" altLang="nl-NL" sz="2000" u="sng" dirty="0" smtClean="0">
                <a:solidFill>
                  <a:schemeClr val="tx1"/>
                </a:solidFill>
                <a:sym typeface="Wingdings" pitchFamily="2" charset="2"/>
              </a:rPr>
              <a:t>grondwaterprofiel</a:t>
            </a:r>
            <a:r>
              <a:rPr lang="nl-NL" altLang="nl-NL" sz="2000" dirty="0" smtClean="0">
                <a:solidFill>
                  <a:schemeClr val="tx1"/>
                </a:solidFill>
                <a:sym typeface="Wingdings" pitchFamily="2" charset="2"/>
              </a:rPr>
              <a:t>, gradatie 1</a:t>
            </a:r>
          </a:p>
          <a:p>
            <a:pPr lvl="2"/>
            <a:r>
              <a:rPr lang="nl-NL" altLang="nl-NL" sz="2000" dirty="0" smtClean="0">
                <a:solidFill>
                  <a:schemeClr val="tx1"/>
                </a:solidFill>
                <a:sym typeface="Wingdings" pitchFamily="2" charset="2"/>
              </a:rPr>
              <a:t>Alleen in het voorjaar  </a:t>
            </a:r>
            <a:r>
              <a:rPr lang="nl-NL" altLang="nl-NL" sz="2000" u="sng" dirty="0" smtClean="0">
                <a:solidFill>
                  <a:schemeClr val="tx1"/>
                </a:solidFill>
                <a:sym typeface="Wingdings" pitchFamily="2" charset="2"/>
              </a:rPr>
              <a:t>tijdelijk grondwaterprofiel</a:t>
            </a:r>
            <a:r>
              <a:rPr lang="nl-NL" altLang="nl-NL" sz="2000" dirty="0" smtClean="0">
                <a:solidFill>
                  <a:schemeClr val="tx1"/>
                </a:solidFill>
                <a:sym typeface="Wingdings" pitchFamily="2" charset="2"/>
              </a:rPr>
              <a:t>, gradatie “+1”</a:t>
            </a:r>
          </a:p>
          <a:p>
            <a:pPr lvl="2"/>
            <a:r>
              <a:rPr lang="nl-NL" altLang="nl-NL" sz="2000" dirty="0" smtClean="0">
                <a:solidFill>
                  <a:schemeClr val="tx1"/>
                </a:solidFill>
                <a:sym typeface="Wingdings" pitchFamily="2" charset="2"/>
              </a:rPr>
              <a:t>Nooit  </a:t>
            </a:r>
            <a:r>
              <a:rPr lang="nl-NL" altLang="nl-NL" sz="2000" u="sng" dirty="0" smtClean="0">
                <a:solidFill>
                  <a:schemeClr val="tx1"/>
                </a:solidFill>
                <a:sym typeface="Wingdings" pitchFamily="2" charset="2"/>
              </a:rPr>
              <a:t>hangwaterprofiel</a:t>
            </a:r>
          </a:p>
          <a:p>
            <a:pPr lvl="1"/>
            <a:r>
              <a:rPr lang="nl-NL" altLang="nl-NL" dirty="0" err="1" smtClean="0">
                <a:solidFill>
                  <a:schemeClr val="tx1"/>
                </a:solidFill>
              </a:rPr>
              <a:t>Vochtbergend</a:t>
            </a:r>
            <a:r>
              <a:rPr lang="nl-NL" altLang="nl-NL" dirty="0" smtClean="0">
                <a:solidFill>
                  <a:schemeClr val="tx1"/>
                </a:solidFill>
              </a:rPr>
              <a:t> vermogen in hangwaterzone:</a:t>
            </a:r>
          </a:p>
          <a:p>
            <a:pPr lvl="2"/>
            <a:r>
              <a:rPr lang="nl-NL" altLang="nl-NL" sz="2000" dirty="0" smtClean="0">
                <a:solidFill>
                  <a:schemeClr val="tx1"/>
                </a:solidFill>
              </a:rPr>
              <a:t>Per 10 cm bodemlaag bepalen hoeveel mm vocht</a:t>
            </a:r>
          </a:p>
          <a:p>
            <a:pPr lvl="1"/>
            <a:r>
              <a:rPr lang="nl-NL" altLang="nl-NL" dirty="0" smtClean="0"/>
              <a:t>5 gradaties</a:t>
            </a:r>
            <a:endParaRPr lang="nl-NL" altLang="nl-NL" dirty="0" smtClean="0">
              <a:solidFill>
                <a:schemeClr val="tx1"/>
              </a:solidFill>
            </a:endParaRPr>
          </a:p>
          <a:p>
            <a:pPr lvl="2"/>
            <a:endParaRPr lang="nl-NL" altLang="nl-NL" sz="2000" dirty="0" smtClean="0">
              <a:solidFill>
                <a:schemeClr val="tx1"/>
              </a:solidFill>
            </a:endParaRPr>
          </a:p>
          <a:p>
            <a:r>
              <a:rPr lang="nl-NL" altLang="nl-NL" dirty="0" smtClean="0">
                <a:solidFill>
                  <a:schemeClr val="tx1"/>
                </a:solidFill>
              </a:rPr>
              <a:t>Voorbeelden blz. 23-25</a:t>
            </a:r>
          </a:p>
        </p:txBody>
      </p:sp>
    </p:spTree>
    <p:extLst>
      <p:ext uri="{BB962C8B-B14F-4D97-AF65-F5344CB8AC3E}">
        <p14:creationId xmlns:p14="http://schemas.microsoft.com/office/powerpoint/2010/main" val="82193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1001712"/>
          </a:xfrm>
        </p:spPr>
        <p:txBody>
          <a:bodyPr/>
          <a:lstStyle/>
          <a:p>
            <a:r>
              <a:rPr lang="en-US" altLang="nl-NL" smtClean="0">
                <a:solidFill>
                  <a:schemeClr val="accent1"/>
                </a:solidFill>
              </a:rPr>
              <a:t>Beoordeling</a:t>
            </a:r>
            <a:endParaRPr lang="nl-NL" altLang="nl-NL" smtClean="0">
              <a:solidFill>
                <a:schemeClr val="accent1"/>
              </a:solidFill>
            </a:endParaRP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0" y="6230938"/>
          <a:ext cx="4038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afbeelding" r:id="rId4" imgW="4172532" imgH="647619" progId="PBrush">
                  <p:embed/>
                </p:oleObj>
              </mc:Choice>
              <mc:Fallback>
                <p:oleObj name="Bitmapafbeelding" r:id="rId4" imgW="4172532" imgH="6476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30938"/>
                        <a:ext cx="4038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4925" y="516164"/>
            <a:ext cx="925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7" t="26826" r="7391" b="12851"/>
          <a:stretch>
            <a:fillRect/>
          </a:stretch>
        </p:blipFill>
        <p:spPr bwMode="auto">
          <a:xfrm>
            <a:off x="34924" y="-83127"/>
            <a:ext cx="9109075" cy="696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215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1001712"/>
          </a:xfrm>
        </p:spPr>
        <p:txBody>
          <a:bodyPr/>
          <a:lstStyle/>
          <a:p>
            <a:r>
              <a:rPr lang="en-US" altLang="nl-NL" dirty="0" err="1" smtClean="0">
                <a:solidFill>
                  <a:schemeClr val="accent1"/>
                </a:solidFill>
              </a:rPr>
              <a:t>Beoordelingsfactoren</a:t>
            </a:r>
            <a:endParaRPr lang="nl-NL" altLang="nl-NL" dirty="0" smtClean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6846125" cy="471328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1"/>
                </a:solidFill>
              </a:rPr>
              <a:t>Stevigheid van de bovengrond-draagkracht</a:t>
            </a:r>
          </a:p>
          <a:p>
            <a:pPr lvl="1"/>
            <a:r>
              <a:rPr lang="nl-NL" altLang="nl-NL" dirty="0" smtClean="0">
                <a:solidFill>
                  <a:schemeClr val="tx1"/>
                </a:solidFill>
              </a:rPr>
              <a:t>Betreden met vee/voertuigen</a:t>
            </a:r>
          </a:p>
          <a:p>
            <a:pPr lvl="1"/>
            <a:r>
              <a:rPr lang="nl-NL" altLang="nl-NL" dirty="0" smtClean="0">
                <a:solidFill>
                  <a:schemeClr val="tx1"/>
                </a:solidFill>
              </a:rPr>
              <a:t>Nat of droog </a:t>
            </a:r>
            <a:r>
              <a:rPr lang="nl-NL" altLang="nl-NL" dirty="0" smtClean="0">
                <a:solidFill>
                  <a:schemeClr val="tx1"/>
                </a:solidFill>
                <a:sym typeface="Wingdings" pitchFamily="2" charset="2"/>
              </a:rPr>
              <a:t> ontwatering</a:t>
            </a:r>
          </a:p>
          <a:p>
            <a:pPr lvl="1"/>
            <a:r>
              <a:rPr lang="nl-NL" altLang="nl-NL" dirty="0" smtClean="0">
                <a:solidFill>
                  <a:schemeClr val="tx1"/>
                </a:solidFill>
                <a:sym typeface="Wingdings" pitchFamily="2" charset="2"/>
              </a:rPr>
              <a:t>Klei (textuur)</a:t>
            </a:r>
          </a:p>
          <a:p>
            <a:pPr lvl="1"/>
            <a:r>
              <a:rPr lang="nl-NL" altLang="nl-NL" dirty="0" smtClean="0">
                <a:solidFill>
                  <a:schemeClr val="tx1"/>
                </a:solidFill>
                <a:sym typeface="Wingdings" pitchFamily="2" charset="2"/>
              </a:rPr>
              <a:t>Organisch stof</a:t>
            </a:r>
          </a:p>
          <a:p>
            <a:r>
              <a:rPr lang="nl-NL" altLang="nl-NL" dirty="0" smtClean="0">
                <a:sym typeface="Wingdings" pitchFamily="2" charset="2"/>
              </a:rPr>
              <a:t>3 gradaties( groot, matig, gering)</a:t>
            </a:r>
            <a:endParaRPr lang="nl-NL" altLang="nl-NL" dirty="0">
              <a:sym typeface="Wingdings" pitchFamily="2" charset="2"/>
            </a:endParaRPr>
          </a:p>
          <a:p>
            <a:pPr marL="457200" lvl="1" indent="0">
              <a:buNone/>
            </a:pPr>
            <a:endParaRPr lang="nl-NL" alt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1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218488" cy="2374900"/>
          </a:xfrm>
        </p:spPr>
        <p:txBody>
          <a:bodyPr/>
          <a:lstStyle/>
          <a:p>
            <a:pPr eaLnBrk="1" hangingPunct="1">
              <a:defRPr/>
            </a:pPr>
            <a:r>
              <a:rPr lang="nl-NL" sz="2400" dirty="0" smtClean="0">
                <a:solidFill>
                  <a:srgbClr val="004C78"/>
                </a:solidFill>
              </a:rPr>
              <a:t>Geeft een aanduiding over het weerstandsvermogen van een begroeide bovengrond tegen </a:t>
            </a:r>
            <a:r>
              <a:rPr lang="nl-NL" sz="2400" b="1" dirty="0" smtClean="0">
                <a:solidFill>
                  <a:srgbClr val="004C78"/>
                </a:solidFill>
              </a:rPr>
              <a:t>betreden door mens en vee</a:t>
            </a:r>
            <a:r>
              <a:rPr lang="nl-NL" sz="2400" dirty="0" smtClean="0">
                <a:solidFill>
                  <a:srgbClr val="004C78"/>
                </a:solidFill>
              </a:rPr>
              <a:t> en berijden met landbouwmachines</a:t>
            </a:r>
          </a:p>
          <a:p>
            <a:pPr eaLnBrk="1" hangingPunct="1">
              <a:defRPr/>
            </a:pPr>
            <a:endParaRPr lang="nl-NL" sz="2400" dirty="0" smtClean="0">
              <a:solidFill>
                <a:srgbClr val="004C78"/>
              </a:solidFill>
            </a:endParaRPr>
          </a:p>
          <a:p>
            <a:pPr eaLnBrk="1" hangingPunct="1">
              <a:defRPr/>
            </a:pPr>
            <a:r>
              <a:rPr lang="nl-NL" sz="2400" dirty="0" smtClean="0">
                <a:solidFill>
                  <a:srgbClr val="004C78"/>
                </a:solidFill>
              </a:rPr>
              <a:t>Ook bekend als </a:t>
            </a:r>
            <a:r>
              <a:rPr lang="nl-NL" sz="2400" b="1" dirty="0" smtClean="0">
                <a:solidFill>
                  <a:srgbClr val="004C78"/>
                </a:solidFill>
              </a:rPr>
              <a:t>draagkracht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nl-NL" sz="2400" dirty="0" smtClean="0">
              <a:solidFill>
                <a:srgbClr val="004C78"/>
              </a:solidFill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-36513" y="908050"/>
            <a:ext cx="925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graphicFrame>
        <p:nvGraphicFramePr>
          <p:cNvPr id="31748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6230938"/>
          <a:ext cx="4038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Bitmapafbeelding" r:id="rId4" imgW="4172532" imgH="647619" progId="Paint.Picture">
                  <p:embed/>
                </p:oleObj>
              </mc:Choice>
              <mc:Fallback>
                <p:oleObj name="Bitmapafbeelding" r:id="rId4" imgW="4172532" imgH="647619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30938"/>
                        <a:ext cx="4038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4C7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2"/>
          <p:cNvSpPr txBox="1">
            <a:spLocks noChangeArrowheads="1"/>
          </p:cNvSpPr>
          <p:nvPr/>
        </p:nvSpPr>
        <p:spPr bwMode="auto">
          <a:xfrm>
            <a:off x="474663" y="407988"/>
            <a:ext cx="82296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800">
                <a:solidFill>
                  <a:schemeClr val="bg1"/>
                </a:solidFill>
                <a:latin typeface="News Gothic"/>
              </a:defRPr>
            </a:lvl1pPr>
            <a:lvl2pPr marL="742950" indent="-285750">
              <a:spcAft>
                <a:spcPct val="20000"/>
              </a:spcAft>
              <a:buClr>
                <a:srgbClr val="80BA64"/>
              </a:buClr>
              <a:buSzPct val="7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News Gothic"/>
              </a:defRPr>
            </a:lvl2pPr>
            <a:lvl3pPr marL="1143000" indent="-228600">
              <a:spcAft>
                <a:spcPct val="20000"/>
              </a:spcAft>
              <a:buChar char="•"/>
              <a:defRPr>
                <a:solidFill>
                  <a:schemeClr val="bg1"/>
                </a:solidFill>
                <a:latin typeface="News Gothic"/>
              </a:defRPr>
            </a:lvl3pPr>
            <a:lvl4pPr marL="1600200" indent="-228600">
              <a:spcAft>
                <a:spcPct val="20000"/>
              </a:spcAft>
              <a:buChar char="–"/>
              <a:defRPr>
                <a:solidFill>
                  <a:schemeClr val="bg1"/>
                </a:solidFill>
                <a:latin typeface="News Gothic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News Gothic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9pPr>
          </a:lstStyle>
          <a:p>
            <a:pPr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b="1">
                <a:solidFill>
                  <a:schemeClr val="accent1"/>
                </a:solidFill>
              </a:rPr>
              <a:t>Stevigheid van de bovengrond</a:t>
            </a:r>
            <a:endParaRPr lang="nl-NL" altLang="nl-NL" b="1">
              <a:solidFill>
                <a:schemeClr val="accent1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323850" y="3284538"/>
          <a:ext cx="8626474" cy="2881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123"/>
                <a:gridCol w="881735"/>
                <a:gridCol w="897641"/>
                <a:gridCol w="2244046"/>
                <a:gridCol w="3441929"/>
              </a:tblGrid>
              <a:tr h="192087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200" dirty="0">
                          <a:effectLst/>
                        </a:rPr>
                        <a:t>Tabel 4.7 Gradaties in </a:t>
                      </a:r>
                      <a:r>
                        <a:rPr lang="nl-NL" sz="1200" u="sng" dirty="0">
                          <a:effectLst/>
                        </a:rPr>
                        <a:t>stevigheid</a:t>
                      </a:r>
                      <a:r>
                        <a:rPr lang="nl-NL" sz="1200" dirty="0">
                          <a:effectLst/>
                        </a:rPr>
                        <a:t> van de bovengrond.</a:t>
                      </a:r>
                      <a:endParaRPr lang="nl-NL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23435">
                <a:tc rowSpan="2">
                  <a:txBody>
                    <a:bodyPr/>
                    <a:lstStyle/>
                    <a:p>
                      <a:pPr algn="l">
                        <a:spcAft>
                          <a:spcPts val="270"/>
                        </a:spcAft>
                        <a:tabLst>
                          <a:tab pos="606425" algn="ctr"/>
                        </a:tabLst>
                      </a:pPr>
                      <a:r>
                        <a:rPr lang="nl-NL" sz="1200">
                          <a:effectLst/>
                        </a:rPr>
                        <a:t>Gradatie 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270"/>
                        </a:spcAft>
                        <a:tabLst>
                          <a:tab pos="350520" algn="ctr"/>
                        </a:tabLst>
                      </a:pPr>
                      <a:r>
                        <a:rPr lang="nl-NL" sz="1200">
                          <a:effectLst/>
                        </a:rPr>
                        <a:t>Benaming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270"/>
                        </a:spcAft>
                        <a:tabLst>
                          <a:tab pos="350520" algn="ctr"/>
                        </a:tabLst>
                      </a:pPr>
                      <a:r>
                        <a:rPr lang="nl-NL" sz="1200">
                          <a:effectLst/>
                        </a:rPr>
                        <a:t>GHG in cm - maaiveld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200" dirty="0">
                          <a:effectLst/>
                        </a:rPr>
                        <a:t>Samenstelling bovengrond </a:t>
                      </a:r>
                      <a:endParaRPr lang="nl-NL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5282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200">
                          <a:effectLst/>
                        </a:rPr>
                        <a:t>Organische stofgehalte 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200">
                          <a:effectLst/>
                        </a:rPr>
                        <a:t>Textuur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</a:tr>
              <a:tr h="384175"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606425" algn="ctr"/>
                        </a:tabLst>
                      </a:pPr>
                      <a:r>
                        <a:rPr lang="nl-NL" sz="1200">
                          <a:effectLst/>
                        </a:rPr>
                        <a:t>1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200">
                          <a:effectLst/>
                        </a:rPr>
                        <a:t>Groot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73075" algn="ctr"/>
                        </a:tabLst>
                      </a:pPr>
                      <a:r>
                        <a:rPr lang="nl-NL" sz="1200">
                          <a:effectLst/>
                        </a:rPr>
                        <a:t>&gt; 40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73075" algn="ctr"/>
                        </a:tabLst>
                      </a:pPr>
                      <a:r>
                        <a:rPr lang="nl-NL" sz="1200">
                          <a:effectLst/>
                        </a:rPr>
                        <a:t>25 – 40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&lt; 15%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&lt; 5%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Alle klassen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Leemarm/zwak lemig zand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/>
                </a:tc>
              </a:tr>
              <a:tr h="960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7375" algn="ctr"/>
                        </a:tabLst>
                      </a:pPr>
                      <a:r>
                        <a:rPr lang="nl-NL" sz="1200" dirty="0">
                          <a:effectLst/>
                        </a:rPr>
                        <a:t>2</a:t>
                      </a:r>
                      <a:endParaRPr lang="nl-NL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200">
                          <a:effectLst/>
                        </a:rPr>
                        <a:t>Matig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73075" algn="ctr"/>
                        </a:tabLst>
                      </a:pPr>
                      <a:r>
                        <a:rPr lang="nl-NL" sz="1200">
                          <a:effectLst/>
                        </a:rPr>
                        <a:t>&gt; 40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73075" algn="ctr"/>
                        </a:tabLst>
                      </a:pPr>
                      <a:r>
                        <a:rPr lang="nl-NL" sz="1200">
                          <a:effectLst/>
                        </a:rPr>
                        <a:t>25 – 40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73075" algn="ctr"/>
                        </a:tabLs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73075" algn="ctr"/>
                        </a:tabLs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73075" algn="ctr"/>
                        </a:tabLst>
                      </a:pPr>
                      <a:r>
                        <a:rPr lang="nl-NL" sz="1200">
                          <a:effectLst/>
                        </a:rPr>
                        <a:t>&lt; 25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&gt; 15%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&lt; 5%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5-15%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&lt; 5%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n.v.t.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Alle, m.u.v. leemarm/zwak lemig zand en zware klei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Alle, m.u.v. zware klei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Leemarm/zwak lemig zand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/>
                </a:tc>
              </a:tr>
              <a:tr h="768350"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200">
                          <a:effectLst/>
                        </a:rPr>
                        <a:t>3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200">
                          <a:effectLst/>
                        </a:rPr>
                        <a:t>Gering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73075" algn="ctr"/>
                        </a:tabLst>
                      </a:pPr>
                      <a:r>
                        <a:rPr lang="nl-NL" sz="1200" dirty="0">
                          <a:effectLst/>
                        </a:rPr>
                        <a:t>25 – 40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73075" algn="ctr"/>
                        </a:tabLs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73075" algn="ctr"/>
                        </a:tabLst>
                      </a:pPr>
                      <a:r>
                        <a:rPr lang="nl-NL" sz="1200" dirty="0">
                          <a:effectLst/>
                        </a:rPr>
                        <a:t>&lt; 25</a:t>
                      </a:r>
                      <a:endParaRPr lang="nl-NL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&gt; 15%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&lt;15%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&lt; 5%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>
                          <a:effectLst/>
                        </a:rPr>
                        <a:t>&gt; 5%</a:t>
                      </a:r>
                      <a:endParaRPr lang="nl-NL" sz="12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 dirty="0">
                          <a:effectLst/>
                        </a:rPr>
                        <a:t>n.v.t.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 dirty="0">
                          <a:effectLst/>
                        </a:rPr>
                        <a:t>Zware klei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 dirty="0">
                          <a:effectLst/>
                        </a:rPr>
                        <a:t>Alle, m.u.v. </a:t>
                      </a:r>
                      <a:r>
                        <a:rPr lang="nl-NL" sz="1200" dirty="0" err="1">
                          <a:effectLst/>
                        </a:rPr>
                        <a:t>leemarm</a:t>
                      </a:r>
                      <a:r>
                        <a:rPr lang="nl-NL" sz="1200" dirty="0">
                          <a:effectLst/>
                        </a:rPr>
                        <a:t>/zwak </a:t>
                      </a:r>
                      <a:r>
                        <a:rPr lang="nl-NL" sz="1200" dirty="0" err="1">
                          <a:effectLst/>
                        </a:rPr>
                        <a:t>lemig</a:t>
                      </a:r>
                      <a:r>
                        <a:rPr lang="nl-NL" sz="1200" dirty="0">
                          <a:effectLst/>
                        </a:rPr>
                        <a:t> zand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5305" algn="ctr"/>
                        </a:tabLst>
                      </a:pPr>
                      <a:r>
                        <a:rPr lang="nl-NL" sz="1200" dirty="0">
                          <a:effectLst/>
                        </a:rPr>
                        <a:t>Alle klassen</a:t>
                      </a:r>
                      <a:endParaRPr lang="nl-NL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0" marR="762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10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1001712"/>
          </a:xfrm>
        </p:spPr>
        <p:txBody>
          <a:bodyPr/>
          <a:lstStyle/>
          <a:p>
            <a:r>
              <a:rPr lang="en-US" altLang="nl-NL" dirty="0" err="1" smtClean="0">
                <a:solidFill>
                  <a:schemeClr val="accent1"/>
                </a:solidFill>
              </a:rPr>
              <a:t>Beoordelingsfactoren</a:t>
            </a:r>
            <a:endParaRPr lang="nl-NL" altLang="nl-NL" dirty="0" smtClean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15514"/>
          </a:xfrm>
        </p:spPr>
        <p:txBody>
          <a:bodyPr>
            <a:normAutofit lnSpcReduction="10000"/>
          </a:bodyPr>
          <a:lstStyle/>
          <a:p>
            <a:r>
              <a:rPr lang="nl-NL" altLang="nl-NL" dirty="0" smtClean="0">
                <a:solidFill>
                  <a:schemeClr val="tx1"/>
                </a:solidFill>
              </a:rPr>
              <a:t>Verstuiven</a:t>
            </a:r>
          </a:p>
          <a:p>
            <a:pPr lvl="1"/>
            <a:r>
              <a:rPr lang="nl-NL" altLang="nl-NL" dirty="0" smtClean="0">
                <a:solidFill>
                  <a:schemeClr val="tx1"/>
                </a:solidFill>
              </a:rPr>
              <a:t>Tijdelijk kaal oppervlak</a:t>
            </a:r>
          </a:p>
          <a:p>
            <a:pPr lvl="1"/>
            <a:r>
              <a:rPr lang="nl-NL" altLang="nl-NL" dirty="0" smtClean="0">
                <a:solidFill>
                  <a:schemeClr val="tx1"/>
                </a:solidFill>
              </a:rPr>
              <a:t>Textuur </a:t>
            </a:r>
          </a:p>
          <a:p>
            <a:pPr lvl="1"/>
            <a:r>
              <a:rPr lang="nl-NL" altLang="nl-NL" dirty="0" smtClean="0">
                <a:solidFill>
                  <a:schemeClr val="tx1"/>
                </a:solidFill>
              </a:rPr>
              <a:t>Kalk (en O.S.)</a:t>
            </a:r>
          </a:p>
          <a:p>
            <a:endParaRPr lang="nl-NL" altLang="nl-NL" dirty="0" smtClean="0">
              <a:solidFill>
                <a:schemeClr val="tx1"/>
              </a:solidFill>
            </a:endParaRPr>
          </a:p>
          <a:p>
            <a:r>
              <a:rPr lang="nl-NL" altLang="nl-NL" dirty="0" smtClean="0">
                <a:solidFill>
                  <a:schemeClr val="tx1"/>
                </a:solidFill>
              </a:rPr>
              <a:t>Afname organische stofgehalte en vochtberging</a:t>
            </a:r>
          </a:p>
          <a:p>
            <a:r>
              <a:rPr lang="nl-NL" altLang="nl-NL" dirty="0" smtClean="0">
                <a:solidFill>
                  <a:schemeClr val="tx1"/>
                </a:solidFill>
              </a:rPr>
              <a:t>Onkruiden/ziekten</a:t>
            </a:r>
          </a:p>
          <a:p>
            <a:r>
              <a:rPr lang="nl-NL" altLang="nl-NL" dirty="0" err="1" smtClean="0">
                <a:solidFill>
                  <a:schemeClr val="tx1"/>
                </a:solidFill>
              </a:rPr>
              <a:t>Overstuiving</a:t>
            </a:r>
            <a:r>
              <a:rPr lang="nl-NL" altLang="nl-NL" dirty="0" smtClean="0">
                <a:solidFill>
                  <a:schemeClr val="tx1"/>
                </a:solidFill>
              </a:rPr>
              <a:t>/</a:t>
            </a:r>
            <a:r>
              <a:rPr lang="nl-NL" altLang="nl-NL" dirty="0" err="1" smtClean="0">
                <a:solidFill>
                  <a:schemeClr val="tx1"/>
                </a:solidFill>
              </a:rPr>
              <a:t>blootstuiven</a:t>
            </a:r>
            <a:endParaRPr lang="nl-NL" altLang="nl-NL" dirty="0" smtClean="0">
              <a:solidFill>
                <a:schemeClr val="tx1"/>
              </a:solidFill>
            </a:endParaRPr>
          </a:p>
          <a:p>
            <a:r>
              <a:rPr lang="nl-NL" altLang="nl-NL" dirty="0" smtClean="0"/>
              <a:t>3 gradaties (groot, matig, gering)</a:t>
            </a:r>
            <a:endParaRPr lang="nl-NL" altLang="nl-NL" dirty="0" smtClean="0">
              <a:solidFill>
                <a:schemeClr val="tx1"/>
              </a:solidFill>
            </a:endParaRPr>
          </a:p>
          <a:p>
            <a:endParaRPr lang="nl-NL" alt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50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218488" cy="3095625"/>
          </a:xfrm>
        </p:spPr>
        <p:txBody>
          <a:bodyPr/>
          <a:lstStyle/>
          <a:p>
            <a:pPr eaLnBrk="1" hangingPunct="1"/>
            <a:r>
              <a:rPr lang="nl-NL" altLang="nl-NL" sz="2400" smtClean="0">
                <a:solidFill>
                  <a:srgbClr val="004C78"/>
                </a:solidFill>
              </a:rPr>
              <a:t>Verstuiven vooral in voor- of najaar, bij droge zand- of veengronden, als deze vrijwel onbegroeid zijn</a:t>
            </a: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-36513" y="908050"/>
            <a:ext cx="925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graphicFrame>
        <p:nvGraphicFramePr>
          <p:cNvPr id="3379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6230938"/>
          <a:ext cx="4038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Bitmapafbeelding" r:id="rId4" imgW="4172532" imgH="647619" progId="Paint.Picture">
                  <p:embed/>
                </p:oleObj>
              </mc:Choice>
              <mc:Fallback>
                <p:oleObj name="Bitmapafbeelding" r:id="rId4" imgW="4172532" imgH="647619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30938"/>
                        <a:ext cx="4038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4C7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2"/>
          <p:cNvSpPr txBox="1">
            <a:spLocks noChangeArrowheads="1"/>
          </p:cNvSpPr>
          <p:nvPr/>
        </p:nvSpPr>
        <p:spPr bwMode="auto">
          <a:xfrm>
            <a:off x="474663" y="407988"/>
            <a:ext cx="82296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800">
                <a:solidFill>
                  <a:schemeClr val="bg1"/>
                </a:solidFill>
                <a:latin typeface="News Gothic"/>
              </a:defRPr>
            </a:lvl1pPr>
            <a:lvl2pPr marL="742950" indent="-285750">
              <a:spcAft>
                <a:spcPct val="20000"/>
              </a:spcAft>
              <a:buClr>
                <a:srgbClr val="80BA64"/>
              </a:buClr>
              <a:buSzPct val="7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News Gothic"/>
              </a:defRPr>
            </a:lvl2pPr>
            <a:lvl3pPr marL="1143000" indent="-228600">
              <a:spcAft>
                <a:spcPct val="20000"/>
              </a:spcAft>
              <a:buChar char="•"/>
              <a:defRPr>
                <a:solidFill>
                  <a:schemeClr val="bg1"/>
                </a:solidFill>
                <a:latin typeface="News Gothic"/>
              </a:defRPr>
            </a:lvl3pPr>
            <a:lvl4pPr marL="1600200" indent="-228600">
              <a:spcAft>
                <a:spcPct val="20000"/>
              </a:spcAft>
              <a:buChar char="–"/>
              <a:defRPr>
                <a:solidFill>
                  <a:schemeClr val="bg1"/>
                </a:solidFill>
                <a:latin typeface="News Gothic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News Gothic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9pPr>
          </a:lstStyle>
          <a:p>
            <a:pPr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b="1">
                <a:solidFill>
                  <a:schemeClr val="accent1"/>
                </a:solidFill>
              </a:rPr>
              <a:t>Stuifgevoeligheid</a:t>
            </a:r>
            <a:endParaRPr lang="nl-NL" altLang="nl-NL" b="1">
              <a:solidFill>
                <a:schemeClr val="accent1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908175" y="4076700"/>
          <a:ext cx="6497638" cy="1670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9051"/>
                <a:gridCol w="3358587"/>
              </a:tblGrid>
              <a:tr h="374154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2090420" algn="ctr"/>
                        </a:tabLst>
                      </a:pPr>
                      <a:r>
                        <a:rPr lang="nl-NL" sz="1800" dirty="0">
                          <a:effectLst/>
                        </a:rPr>
                        <a:t>Grondsoort</a:t>
                      </a:r>
                      <a:endParaRPr lang="nl-NL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192" marR="7619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88265" algn="l"/>
                          <a:tab pos="205740" algn="l"/>
                          <a:tab pos="496570" algn="l"/>
                          <a:tab pos="914400" algn="l"/>
                          <a:tab pos="1313180" algn="l"/>
                          <a:tab pos="1722120" algn="l"/>
                          <a:tab pos="2130425" algn="l"/>
                          <a:tab pos="2910840" algn="l"/>
                          <a:tab pos="3300730" algn="l"/>
                          <a:tab pos="3690620" algn="l"/>
                          <a:tab pos="4114800" algn="l"/>
                        </a:tabLst>
                      </a:pPr>
                      <a:r>
                        <a:rPr lang="nl-NL" sz="1800">
                          <a:effectLst/>
                        </a:rPr>
                        <a:t>Gradatie</a:t>
                      </a:r>
                      <a:endParaRPr lang="nl-NL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192" marR="76192" marT="0" marB="0"/>
                </a:tc>
              </a:tr>
              <a:tr h="547589">
                <a:tc>
                  <a:txBody>
                    <a:bodyPr/>
                    <a:lstStyle/>
                    <a:p>
                      <a:pPr>
                        <a:spcAft>
                          <a:spcPts val="270"/>
                        </a:spcAft>
                        <a:tabLst>
                          <a:tab pos="646430" algn="ctr"/>
                        </a:tabLst>
                      </a:pPr>
                      <a:r>
                        <a:rPr lang="nl-NL" sz="1800" dirty="0" err="1">
                          <a:effectLst/>
                        </a:rPr>
                        <a:t>Leemarm</a:t>
                      </a:r>
                      <a:r>
                        <a:rPr lang="nl-NL" sz="1800" dirty="0">
                          <a:effectLst/>
                        </a:rPr>
                        <a:t> zand</a:t>
                      </a:r>
                      <a:endParaRPr lang="nl-NL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192" marR="761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270"/>
                        </a:spcAft>
                        <a:tabLst>
                          <a:tab pos="628015" algn="ctr"/>
                        </a:tabLst>
                      </a:pPr>
                      <a:r>
                        <a:rPr lang="nl-NL" sz="1800" dirty="0">
                          <a:effectLst/>
                        </a:rPr>
                        <a:t>3</a:t>
                      </a:r>
                      <a:endParaRPr lang="nl-NL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192" marR="76192" marT="0" marB="0" anchor="ctr"/>
                </a:tc>
              </a:tr>
              <a:tr h="374154">
                <a:tc>
                  <a:txBody>
                    <a:bodyPr/>
                    <a:lstStyle/>
                    <a:p>
                      <a:pPr>
                        <a:spcAft>
                          <a:spcPts val="270"/>
                        </a:spcAft>
                        <a:tabLst>
                          <a:tab pos="646430" algn="ctr"/>
                        </a:tabLst>
                      </a:pPr>
                      <a:r>
                        <a:rPr lang="nl-NL" sz="1800">
                          <a:effectLst/>
                        </a:rPr>
                        <a:t>Zwak lemig zand</a:t>
                      </a:r>
                      <a:endParaRPr lang="nl-NL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192" marR="761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270"/>
                        </a:spcAft>
                        <a:tabLst>
                          <a:tab pos="628015" algn="ctr"/>
                        </a:tabLst>
                      </a:pPr>
                      <a:r>
                        <a:rPr lang="nl-NL" sz="1800">
                          <a:effectLst/>
                        </a:rPr>
                        <a:t>2</a:t>
                      </a:r>
                      <a:endParaRPr lang="nl-NL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192" marR="76192" marT="0" marB="0" anchor="ctr"/>
                </a:tc>
              </a:tr>
              <a:tr h="374154">
                <a:tc>
                  <a:txBody>
                    <a:bodyPr/>
                    <a:lstStyle/>
                    <a:p>
                      <a:pPr>
                        <a:spcAft>
                          <a:spcPts val="270"/>
                        </a:spcAft>
                        <a:tabLst>
                          <a:tab pos="646430" algn="ctr"/>
                        </a:tabLst>
                      </a:pPr>
                      <a:r>
                        <a:rPr lang="nl-NL" sz="1800">
                          <a:effectLst/>
                        </a:rPr>
                        <a:t>Andere grondsoorten</a:t>
                      </a:r>
                      <a:endParaRPr lang="nl-NL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192" marR="761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270"/>
                        </a:spcAft>
                        <a:tabLst>
                          <a:tab pos="628015" algn="ctr"/>
                        </a:tabLst>
                      </a:pPr>
                      <a:r>
                        <a:rPr lang="nl-NL" sz="1800" dirty="0">
                          <a:effectLst/>
                        </a:rPr>
                        <a:t>1</a:t>
                      </a:r>
                      <a:endParaRPr lang="nl-NL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192" marR="761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918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136"/>
          <p:cNvSpPr>
            <a:spLocks noChangeShapeType="1"/>
          </p:cNvSpPr>
          <p:nvPr/>
        </p:nvSpPr>
        <p:spPr bwMode="auto">
          <a:xfrm>
            <a:off x="3660775" y="1001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graphicFrame>
        <p:nvGraphicFramePr>
          <p:cNvPr id="436578" name="Group 354"/>
          <p:cNvGraphicFramePr>
            <a:graphicFrameLocks noGrp="1"/>
          </p:cNvGraphicFramePr>
          <p:nvPr/>
        </p:nvGraphicFramePr>
        <p:xfrm>
          <a:off x="276225" y="1074738"/>
          <a:ext cx="7777163" cy="4789489"/>
        </p:xfrm>
        <a:graphic>
          <a:graphicData uri="http://schemas.openxmlformats.org/drawingml/2006/table">
            <a:tbl>
              <a:tblPr/>
              <a:tblGrid>
                <a:gridCol w="1697038"/>
                <a:gridCol w="757237"/>
                <a:gridCol w="457200"/>
                <a:gridCol w="812800"/>
                <a:gridCol w="706438"/>
                <a:gridCol w="457200"/>
                <a:gridCol w="862012"/>
                <a:gridCol w="809625"/>
                <a:gridCol w="760413"/>
                <a:gridCol w="457200"/>
              </a:tblGrid>
              <a:tr h="306388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Ontwaterings-toestand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Stevigheid bovengrond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0638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ws Gothic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Verstuiven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News Gothic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4"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7651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7762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1525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en 5</a:t>
                      </a: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907" name="Object 346"/>
          <p:cNvGraphicFramePr>
            <a:graphicFrameLocks noGrp="1" noChangeAspect="1"/>
          </p:cNvGraphicFramePr>
          <p:nvPr>
            <p:ph/>
          </p:nvPr>
        </p:nvGraphicFramePr>
        <p:xfrm>
          <a:off x="0" y="6210300"/>
          <a:ext cx="4171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Bitmapafbeelding" r:id="rId4" imgW="4172532" imgH="647619" progId="Paint.Picture">
                  <p:embed/>
                </p:oleObj>
              </mc:Choice>
              <mc:Fallback>
                <p:oleObj name="Bitmapafbeelding" r:id="rId4" imgW="4172532" imgH="6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10300"/>
                        <a:ext cx="41719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4C7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08" name="Rectangle 343"/>
          <p:cNvSpPr>
            <a:spLocks noChangeArrowheads="1"/>
          </p:cNvSpPr>
          <p:nvPr/>
        </p:nvSpPr>
        <p:spPr bwMode="auto">
          <a:xfrm>
            <a:off x="2876550" y="5951538"/>
            <a:ext cx="564832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528" bIns="0" anchor="ctr">
            <a:spAutoFit/>
          </a:bodyPr>
          <a:lstStyle>
            <a:lvl1pPr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>
                <a:tab pos="228600" algn="l"/>
              </a:tabLst>
              <a:defRPr sz="2800">
                <a:solidFill>
                  <a:schemeClr val="bg1"/>
                </a:solidFill>
                <a:latin typeface="News Gothic"/>
              </a:defRPr>
            </a:lvl1pPr>
            <a:lvl2pPr marL="742950" indent="-285750">
              <a:spcAft>
                <a:spcPct val="20000"/>
              </a:spcAft>
              <a:buClr>
                <a:srgbClr val="80BA64"/>
              </a:buClr>
              <a:buSzPct val="75000"/>
              <a:buFont typeface="Wingdings" pitchFamily="2" charset="2"/>
              <a:buChar char="l"/>
              <a:tabLst>
                <a:tab pos="228600" algn="l"/>
              </a:tabLst>
              <a:defRPr sz="2400">
                <a:solidFill>
                  <a:schemeClr val="bg1"/>
                </a:solidFill>
                <a:latin typeface="News Gothic"/>
              </a:defRPr>
            </a:lvl2pPr>
            <a:lvl3pPr marL="1143000" indent="-228600">
              <a:spcAft>
                <a:spcPct val="20000"/>
              </a:spcAft>
              <a:buChar char="•"/>
              <a:tabLst>
                <a:tab pos="228600" algn="l"/>
              </a:tabLst>
              <a:defRPr>
                <a:solidFill>
                  <a:schemeClr val="bg1"/>
                </a:solidFill>
                <a:latin typeface="News Gothic"/>
              </a:defRPr>
            </a:lvl3pPr>
            <a:lvl4pPr marL="1600200" indent="-228600">
              <a:spcAft>
                <a:spcPct val="20000"/>
              </a:spcAft>
              <a:buChar char="–"/>
              <a:tabLst>
                <a:tab pos="228600" algn="l"/>
              </a:tabLst>
              <a:defRPr>
                <a:solidFill>
                  <a:schemeClr val="bg1"/>
                </a:solidFill>
                <a:latin typeface="News Gothic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News Gothic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News Gothic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News Gothic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News Gothic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News Gothic"/>
              </a:defRPr>
            </a:lvl9pPr>
          </a:lstStyle>
          <a:p>
            <a:pPr algn="just">
              <a:spcAft>
                <a:spcPct val="0"/>
              </a:spcAft>
              <a:buClrTx/>
              <a:buSzTx/>
              <a:buFontTx/>
              <a:buNone/>
            </a:pPr>
            <a:r>
              <a:rPr lang="nl-NL" altLang="nl-NL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Verklaring van de bodemgeschiktheidsklassen voor ruiter- en menroutes</a:t>
            </a:r>
            <a:endParaRPr lang="nl-NL" altLang="nl-NL" sz="1200" b="1" i="1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ct val="0"/>
              </a:spcAft>
              <a:buClrTx/>
              <a:buSzTx/>
              <a:buFontTx/>
              <a:buNone/>
            </a:pPr>
            <a:r>
              <a:rPr lang="nl-NL" altLang="nl-NL" sz="120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1: Gronden met ruime mogelijkheden	</a:t>
            </a:r>
            <a:endParaRPr lang="nl-NL" altLang="nl-NL" sz="1200">
              <a:solidFill>
                <a:schemeClr val="tx1"/>
              </a:solidFill>
            </a:endParaRPr>
          </a:p>
          <a:p>
            <a:pPr algn="just">
              <a:spcAft>
                <a:spcPct val="0"/>
              </a:spcAft>
              <a:buClrTx/>
              <a:buSzTx/>
              <a:buFontTx/>
              <a:buNone/>
            </a:pPr>
            <a:r>
              <a:rPr lang="nl-NL" altLang="nl-NL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2: Gronden met beperkte mogelijkheden</a:t>
            </a:r>
            <a:r>
              <a:rPr lang="nl-NL" altLang="nl-NL" sz="12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	</a:t>
            </a:r>
            <a:endParaRPr lang="nl-NL" altLang="nl-NL" sz="1200">
              <a:solidFill>
                <a:schemeClr val="tx1"/>
              </a:solidFill>
            </a:endParaRPr>
          </a:p>
          <a:p>
            <a:pPr algn="just">
              <a:spcAft>
                <a:spcPct val="0"/>
              </a:spcAft>
              <a:buClrTx/>
              <a:buSzTx/>
              <a:buFontTx/>
              <a:buNone/>
            </a:pPr>
            <a:r>
              <a:rPr lang="nl-NL" altLang="nl-NL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3: Gronden met weinig mogelijkheden</a:t>
            </a:r>
            <a:r>
              <a:rPr lang="nl-NL" altLang="nl-NL" sz="12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	</a:t>
            </a:r>
            <a:endParaRPr lang="nl-NL" altLang="nl-NL" sz="1200">
              <a:solidFill>
                <a:schemeClr val="tx1"/>
              </a:solidFill>
            </a:endParaRPr>
          </a:p>
        </p:txBody>
      </p:sp>
      <p:sp>
        <p:nvSpPr>
          <p:cNvPr id="35909" name="Rectangle 2"/>
          <p:cNvSpPr txBox="1">
            <a:spLocks noChangeArrowheads="1"/>
          </p:cNvSpPr>
          <p:nvPr/>
        </p:nvSpPr>
        <p:spPr bwMode="auto">
          <a:xfrm>
            <a:off x="474663" y="407988"/>
            <a:ext cx="82296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800">
                <a:solidFill>
                  <a:schemeClr val="bg1"/>
                </a:solidFill>
                <a:latin typeface="News Gothic"/>
              </a:defRPr>
            </a:lvl1pPr>
            <a:lvl2pPr marL="742950" indent="-285750">
              <a:spcAft>
                <a:spcPct val="20000"/>
              </a:spcAft>
              <a:buClr>
                <a:srgbClr val="80BA64"/>
              </a:buClr>
              <a:buSzPct val="7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News Gothic"/>
              </a:defRPr>
            </a:lvl2pPr>
            <a:lvl3pPr marL="1143000" indent="-228600">
              <a:spcAft>
                <a:spcPct val="20000"/>
              </a:spcAft>
              <a:buChar char="•"/>
              <a:defRPr>
                <a:solidFill>
                  <a:schemeClr val="bg1"/>
                </a:solidFill>
                <a:latin typeface="News Gothic"/>
              </a:defRPr>
            </a:lvl3pPr>
            <a:lvl4pPr marL="1600200" indent="-228600">
              <a:spcAft>
                <a:spcPct val="20000"/>
              </a:spcAft>
              <a:buChar char="–"/>
              <a:defRPr>
                <a:solidFill>
                  <a:schemeClr val="bg1"/>
                </a:solidFill>
                <a:latin typeface="News Gothic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News Gothic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9pPr>
          </a:lstStyle>
          <a:p>
            <a:pPr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b="1">
                <a:solidFill>
                  <a:schemeClr val="accent1"/>
                </a:solidFill>
              </a:rPr>
              <a:t>Geschiktheid voor ruiterroute</a:t>
            </a:r>
            <a:endParaRPr lang="nl-NL" altLang="nl-NL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7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19100"/>
            <a:ext cx="8569325" cy="1138238"/>
          </a:xfrm>
        </p:spPr>
        <p:txBody>
          <a:bodyPr>
            <a:normAutofit fontScale="90000"/>
          </a:bodyPr>
          <a:lstStyle/>
          <a:p>
            <a:r>
              <a:rPr lang="en-US" altLang="nl-NL" dirty="0" err="1" smtClean="0">
                <a:solidFill>
                  <a:schemeClr val="accent1"/>
                </a:solidFill>
              </a:rPr>
              <a:t>Bodemgeschiktheid</a:t>
            </a:r>
            <a:r>
              <a:rPr lang="en-US" altLang="nl-NL" dirty="0" smtClean="0">
                <a:solidFill>
                  <a:schemeClr val="accent1"/>
                </a:solidFill>
              </a:rPr>
              <a:t> </a:t>
            </a:r>
            <a:r>
              <a:rPr lang="en-US" altLang="nl-NL" dirty="0" err="1" smtClean="0">
                <a:solidFill>
                  <a:schemeClr val="accent1"/>
                </a:solidFill>
              </a:rPr>
              <a:t>voor</a:t>
            </a:r>
            <a:r>
              <a:rPr lang="en-US" altLang="nl-NL" dirty="0" smtClean="0">
                <a:solidFill>
                  <a:schemeClr val="accent1"/>
                </a:solidFill>
              </a:rPr>
              <a:t> </a:t>
            </a:r>
            <a:r>
              <a:rPr lang="en-US" altLang="nl-NL" dirty="0" err="1" smtClean="0">
                <a:solidFill>
                  <a:schemeClr val="accent1"/>
                </a:solidFill>
              </a:rPr>
              <a:t>weidebouw</a:t>
            </a:r>
            <a:endParaRPr lang="nl-NL" altLang="nl-NL" dirty="0" smtClean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2185988" y="-1997075"/>
            <a:ext cx="62563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-914400" algn="l"/>
                <a:tab pos="-457200" algn="l"/>
                <a:tab pos="179388" algn="l"/>
                <a:tab pos="457200" algn="l"/>
                <a:tab pos="679450" algn="l"/>
                <a:tab pos="914400" algn="l"/>
              </a:tabLst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eaLnBrk="0" hangingPunct="0">
              <a:tabLst>
                <a:tab pos="-914400" algn="l"/>
                <a:tab pos="-457200" algn="l"/>
                <a:tab pos="179388" algn="l"/>
                <a:tab pos="457200" algn="l"/>
                <a:tab pos="679450" algn="l"/>
                <a:tab pos="914400" algn="l"/>
              </a:tabLst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eaLnBrk="0" hangingPunct="0">
              <a:tabLst>
                <a:tab pos="-914400" algn="l"/>
                <a:tab pos="-457200" algn="l"/>
                <a:tab pos="179388" algn="l"/>
                <a:tab pos="457200" algn="l"/>
                <a:tab pos="679450" algn="l"/>
                <a:tab pos="914400" algn="l"/>
              </a:tabLst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eaLnBrk="0" hangingPunct="0">
              <a:tabLst>
                <a:tab pos="-914400" algn="l"/>
                <a:tab pos="-457200" algn="l"/>
                <a:tab pos="179388" algn="l"/>
                <a:tab pos="457200" algn="l"/>
                <a:tab pos="679450" algn="l"/>
                <a:tab pos="914400" algn="l"/>
              </a:tabLst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eaLnBrk="0" hangingPunct="0">
              <a:tabLst>
                <a:tab pos="-914400" algn="l"/>
                <a:tab pos="-457200" algn="l"/>
                <a:tab pos="179388" algn="l"/>
                <a:tab pos="457200" algn="l"/>
                <a:tab pos="679450" algn="l"/>
                <a:tab pos="914400" algn="l"/>
              </a:tabLst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179388" algn="l"/>
                <a:tab pos="457200" algn="l"/>
                <a:tab pos="679450" algn="l"/>
                <a:tab pos="914400" algn="l"/>
              </a:tabLs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179388" algn="l"/>
                <a:tab pos="457200" algn="l"/>
                <a:tab pos="679450" algn="l"/>
                <a:tab pos="914400" algn="l"/>
              </a:tabLs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179388" algn="l"/>
                <a:tab pos="457200" algn="l"/>
                <a:tab pos="679450" algn="l"/>
                <a:tab pos="914400" algn="l"/>
              </a:tabLs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179388" algn="l"/>
                <a:tab pos="457200" algn="l"/>
                <a:tab pos="679450" algn="l"/>
                <a:tab pos="914400" algn="l"/>
              </a:tabLs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eaLnBrk="1" hangingPunct="1"/>
            <a:r>
              <a:rPr lang="nl-NL" altLang="nl-NL" sz="800" b="1">
                <a:latin typeface="Univers"/>
                <a:cs typeface="Times New Roman" pitchFamily="18" charset="0"/>
              </a:rPr>
              <a:t>Tabel 6:</a:t>
            </a:r>
            <a:r>
              <a:rPr lang="nl-NL" altLang="nl-NL" sz="800">
                <a:latin typeface="Univers"/>
                <a:cs typeface="Times New Roman" pitchFamily="18" charset="0"/>
              </a:rPr>
              <a:t> Sleutel voor de vaststelling van hoofd- en middenklassen van de bodemgeschiktheids­classificatie voor de akkerbouw.</a:t>
            </a:r>
            <a:endParaRPr lang="nl-NL" altLang="nl-NL" sz="1800"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2185988" y="-1997075"/>
            <a:ext cx="5397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57338" y="-728663"/>
            <a:ext cx="5397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graphicFrame>
        <p:nvGraphicFramePr>
          <p:cNvPr id="18438" name="Object 4"/>
          <p:cNvGraphicFramePr>
            <a:graphicFrameLocks noChangeAspect="1"/>
          </p:cNvGraphicFramePr>
          <p:nvPr/>
        </p:nvGraphicFramePr>
        <p:xfrm>
          <a:off x="0" y="6230938"/>
          <a:ext cx="4038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Bitmapafbeelding" r:id="rId4" imgW="4172532" imgH="647619" progId="PBrush">
                  <p:embed/>
                </p:oleObj>
              </mc:Choice>
              <mc:Fallback>
                <p:oleObj name="Bitmapafbeelding" r:id="rId4" imgW="4172532" imgH="6476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30938"/>
                        <a:ext cx="4038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1844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t="20210" r="1717" b="23706"/>
          <a:stretch>
            <a:fillRect/>
          </a:stretch>
        </p:blipFill>
        <p:spPr bwMode="auto">
          <a:xfrm>
            <a:off x="0" y="1412875"/>
            <a:ext cx="9185275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4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1001712"/>
          </a:xfrm>
        </p:spPr>
        <p:txBody>
          <a:bodyPr>
            <a:normAutofit fontScale="90000"/>
          </a:bodyPr>
          <a:lstStyle/>
          <a:p>
            <a:r>
              <a:rPr lang="en-US" altLang="nl-NL" smtClean="0">
                <a:solidFill>
                  <a:schemeClr val="accent1"/>
                </a:solidFill>
              </a:rPr>
              <a:t>Verklaring classificatie weidebouw</a:t>
            </a:r>
            <a:endParaRPr lang="nl-NL" altLang="nl-NL" smtClean="0">
              <a:solidFill>
                <a:schemeClr val="accent1"/>
              </a:solidFill>
            </a:endParaRPr>
          </a:p>
        </p:txBody>
      </p:sp>
      <p:sp>
        <p:nvSpPr>
          <p:cNvPr id="163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58784"/>
            <a:ext cx="8229600" cy="469116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nl-NL" sz="1400" b="1" dirty="0" smtClean="0">
                <a:solidFill>
                  <a:schemeClr val="tx1"/>
                </a:solidFill>
              </a:rPr>
              <a:t>1:	Gronden met ruime mogelijkheden voor de weidebouw.</a:t>
            </a:r>
            <a:endParaRPr lang="nl-NL" sz="14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nl-NL" sz="1200" dirty="0" smtClean="0">
                <a:solidFill>
                  <a:schemeClr val="tx1"/>
                </a:solidFill>
              </a:rPr>
              <a:t>1.1: Goed berijdbaar, hoge bruto-</a:t>
            </a:r>
            <a:r>
              <a:rPr lang="nl-NL" sz="1200" dirty="0" err="1" smtClean="0">
                <a:solidFill>
                  <a:schemeClr val="tx1"/>
                </a:solidFill>
              </a:rPr>
              <a:t>grasproduktie</a:t>
            </a:r>
            <a:r>
              <a:rPr lang="nl-NL" sz="1200" dirty="0" smtClean="0">
                <a:solidFill>
                  <a:schemeClr val="tx1"/>
                </a:solidFill>
              </a:rPr>
              <a:t>, weinig beweidingsverliezen (zeer goede gronden, zonder noemenswaardige tekortkomingen).</a:t>
            </a:r>
          </a:p>
          <a:p>
            <a:pPr lvl="1">
              <a:lnSpc>
                <a:spcPct val="80000"/>
              </a:lnSpc>
              <a:defRPr/>
            </a:pPr>
            <a:r>
              <a:rPr lang="nl-NL" sz="1200" dirty="0" smtClean="0">
                <a:solidFill>
                  <a:schemeClr val="tx1"/>
                </a:solidFill>
              </a:rPr>
              <a:t>1.2: Enigszins beperkt berijdbaar, hoge bruto-</a:t>
            </a:r>
            <a:r>
              <a:rPr lang="nl-NL" sz="1200" dirty="0" err="1" smtClean="0">
                <a:solidFill>
                  <a:schemeClr val="tx1"/>
                </a:solidFill>
              </a:rPr>
              <a:t>grasproduktie</a:t>
            </a:r>
            <a:r>
              <a:rPr lang="nl-NL" sz="1200" dirty="0" smtClean="0">
                <a:solidFill>
                  <a:schemeClr val="tx1"/>
                </a:solidFill>
              </a:rPr>
              <a:t>, weinig </a:t>
            </a:r>
            <a:r>
              <a:rPr lang="nl-NL" sz="1200" dirty="0" err="1" smtClean="0">
                <a:solidFill>
                  <a:schemeClr val="tx1"/>
                </a:solidFill>
              </a:rPr>
              <a:t>bewei­dingsverliezen</a:t>
            </a:r>
            <a:r>
              <a:rPr lang="nl-NL" sz="1200" dirty="0" smtClean="0">
                <a:solidFill>
                  <a:schemeClr val="tx1"/>
                </a:solidFill>
              </a:rPr>
              <a:t>, behalve in natte jaren (vrij goede gronden, enigszins gevoelig voor schade </a:t>
            </a:r>
            <a:r>
              <a:rPr lang="nl-NL" sz="1200" dirty="0" err="1" smtClean="0">
                <a:solidFill>
                  <a:schemeClr val="tx1"/>
                </a:solidFill>
              </a:rPr>
              <a:t>tengevolge</a:t>
            </a:r>
            <a:r>
              <a:rPr lang="nl-NL" sz="1200" dirty="0" smtClean="0">
                <a:solidFill>
                  <a:schemeClr val="tx1"/>
                </a:solidFill>
              </a:rPr>
              <a:t> van berijden en beweiden).</a:t>
            </a:r>
          </a:p>
          <a:p>
            <a:pPr lvl="1">
              <a:lnSpc>
                <a:spcPct val="80000"/>
              </a:lnSpc>
              <a:defRPr/>
            </a:pPr>
            <a:r>
              <a:rPr lang="nl-NL" sz="1200" dirty="0" smtClean="0">
                <a:solidFill>
                  <a:schemeClr val="tx1"/>
                </a:solidFill>
              </a:rPr>
              <a:t>1.3: Goed berijdbaar, hoge bruto-</a:t>
            </a:r>
            <a:r>
              <a:rPr lang="nl-NL" sz="1200" dirty="0" err="1" smtClean="0">
                <a:solidFill>
                  <a:schemeClr val="tx1"/>
                </a:solidFill>
              </a:rPr>
              <a:t>grasproduktie</a:t>
            </a:r>
            <a:r>
              <a:rPr lang="nl-NL" sz="1200" dirty="0" smtClean="0">
                <a:solidFill>
                  <a:schemeClr val="tx1"/>
                </a:solidFill>
              </a:rPr>
              <a:t>, behalve in droge jaren, weinig beweidingsverliezen (vrij goede gronden, enigszins gevoelig voor </a:t>
            </a:r>
            <a:r>
              <a:rPr lang="nl-NL" sz="1200" dirty="0" err="1" smtClean="0">
                <a:solidFill>
                  <a:schemeClr val="tx1"/>
                </a:solidFill>
              </a:rPr>
              <a:t>op­brengstdepressies</a:t>
            </a:r>
            <a:r>
              <a:rPr lang="nl-NL" sz="1200" dirty="0" smtClean="0">
                <a:solidFill>
                  <a:schemeClr val="tx1"/>
                </a:solidFill>
              </a:rPr>
              <a:t> in droge jaren).</a:t>
            </a:r>
          </a:p>
          <a:p>
            <a:pPr lvl="1">
              <a:lnSpc>
                <a:spcPct val="80000"/>
              </a:lnSpc>
              <a:defRPr/>
            </a:pPr>
            <a:r>
              <a:rPr lang="nl-NL" sz="1200" dirty="0" smtClean="0">
                <a:solidFill>
                  <a:schemeClr val="tx1"/>
                </a:solidFill>
              </a:rPr>
              <a:t>1.4: Enigszins beperkt berijdbaar, hoge bruto-</a:t>
            </a:r>
            <a:r>
              <a:rPr lang="nl-NL" sz="1200" dirty="0" err="1" smtClean="0">
                <a:solidFill>
                  <a:schemeClr val="tx1"/>
                </a:solidFill>
              </a:rPr>
              <a:t>grasproduktie</a:t>
            </a:r>
            <a:r>
              <a:rPr lang="nl-NL" sz="1200" dirty="0" smtClean="0">
                <a:solidFill>
                  <a:schemeClr val="tx1"/>
                </a:solidFill>
              </a:rPr>
              <a:t>, behalve in droge jaren, weinig </a:t>
            </a:r>
            <a:r>
              <a:rPr lang="nl-NL" sz="1200" dirty="0" err="1" smtClean="0">
                <a:solidFill>
                  <a:schemeClr val="tx1"/>
                </a:solidFill>
              </a:rPr>
              <a:t>bewei­dingsverliezen</a:t>
            </a:r>
            <a:r>
              <a:rPr lang="nl-NL" sz="1200" dirty="0" smtClean="0">
                <a:solidFill>
                  <a:schemeClr val="tx1"/>
                </a:solidFill>
              </a:rPr>
              <a:t>, behalve in natte jaren (vrij goede gronden, zowel gevoelig enerzijds voor schade bij berijden en beweiden, in natte jaren als voor opbrengstdepressies in droge jaren).</a:t>
            </a:r>
          </a:p>
          <a:p>
            <a:pPr marL="457200" lvl="1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nl-NL" sz="12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nl-NL" sz="1400" b="1" dirty="0" smtClean="0">
                <a:solidFill>
                  <a:schemeClr val="tx1"/>
                </a:solidFill>
              </a:rPr>
              <a:t>2:	Gronden met beperkte mogelijkheden voor de weidebouw.</a:t>
            </a:r>
            <a:endParaRPr lang="nl-NL" sz="14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nl-NL" sz="1200" dirty="0" smtClean="0">
                <a:solidFill>
                  <a:schemeClr val="tx1"/>
                </a:solidFill>
              </a:rPr>
              <a:t>2.1: Beperkt berijdbaar, hoge bruto-</a:t>
            </a:r>
            <a:r>
              <a:rPr lang="nl-NL" sz="1200" dirty="0" err="1" smtClean="0">
                <a:solidFill>
                  <a:schemeClr val="tx1"/>
                </a:solidFill>
              </a:rPr>
              <a:t>grasproduktie</a:t>
            </a:r>
            <a:r>
              <a:rPr lang="nl-NL" sz="1200" dirty="0" smtClean="0">
                <a:solidFill>
                  <a:schemeClr val="tx1"/>
                </a:solidFill>
              </a:rPr>
              <a:t>, matige beweidingsverliezen (te natte gronden, in droge jaren groeistagnatie).</a:t>
            </a:r>
          </a:p>
          <a:p>
            <a:pPr lvl="1">
              <a:lnSpc>
                <a:spcPct val="80000"/>
              </a:lnSpc>
              <a:defRPr/>
            </a:pPr>
            <a:r>
              <a:rPr lang="nl-NL" sz="1200" dirty="0" smtClean="0">
                <a:solidFill>
                  <a:schemeClr val="tx1"/>
                </a:solidFill>
              </a:rPr>
              <a:t>2.2: Goed berijdbaar, matige bruto-</a:t>
            </a:r>
            <a:r>
              <a:rPr lang="nl-NL" sz="1200" dirty="0" err="1" smtClean="0">
                <a:solidFill>
                  <a:schemeClr val="tx1"/>
                </a:solidFill>
              </a:rPr>
              <a:t>grasproduktie</a:t>
            </a:r>
            <a:r>
              <a:rPr lang="nl-NL" sz="1200" dirty="0" smtClean="0">
                <a:solidFill>
                  <a:schemeClr val="tx1"/>
                </a:solidFill>
              </a:rPr>
              <a:t> in droge jaren, weinig beweidingsverliezen (te droge gronden, ook in normale jaren </a:t>
            </a:r>
            <a:r>
              <a:rPr lang="nl-NL" sz="1200" dirty="0" err="1" smtClean="0">
                <a:solidFill>
                  <a:schemeClr val="tx1"/>
                </a:solidFill>
              </a:rPr>
              <a:t>groeistagna­tie</a:t>
            </a:r>
            <a:r>
              <a:rPr lang="nl-NL" sz="1200" dirty="0" smtClean="0">
                <a:solidFill>
                  <a:schemeClr val="tx1"/>
                </a:solidFill>
              </a:rPr>
              <a:t>).</a:t>
            </a:r>
          </a:p>
          <a:p>
            <a:pPr lvl="1">
              <a:lnSpc>
                <a:spcPct val="80000"/>
              </a:lnSpc>
              <a:defRPr/>
            </a:pPr>
            <a:r>
              <a:rPr lang="nl-NL" sz="1200" dirty="0" smtClean="0">
                <a:solidFill>
                  <a:schemeClr val="tx1"/>
                </a:solidFill>
              </a:rPr>
              <a:t>2.3: Beperkt berijdbaar, matige bruto-</a:t>
            </a:r>
            <a:r>
              <a:rPr lang="nl-NL" sz="1200" dirty="0" err="1" smtClean="0">
                <a:solidFill>
                  <a:schemeClr val="tx1"/>
                </a:solidFill>
              </a:rPr>
              <a:t>grasproduktie</a:t>
            </a:r>
            <a:r>
              <a:rPr lang="nl-NL" sz="1200" dirty="0" smtClean="0">
                <a:solidFill>
                  <a:schemeClr val="tx1"/>
                </a:solidFill>
              </a:rPr>
              <a:t> in droge jaren, matige beweidingsverliezen in natte jaren (te natte gronden met ook in normale jaren groeistagnatie ten gevolge van vochttekort).</a:t>
            </a:r>
          </a:p>
          <a:p>
            <a:pPr marL="457200" lvl="1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nl-NL" sz="12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nl-NL" sz="1400" b="1" dirty="0" smtClean="0">
                <a:solidFill>
                  <a:schemeClr val="tx1"/>
                </a:solidFill>
              </a:rPr>
              <a:t>3:	Gronden met weinig mogelijkheden voor de weidebouw.</a:t>
            </a:r>
            <a:endParaRPr lang="nl-NL" sz="14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nl-NL" sz="1200" dirty="0" smtClean="0">
                <a:solidFill>
                  <a:schemeClr val="tx1"/>
                </a:solidFill>
              </a:rPr>
              <a:t>3.1: Zeer beperkt berijdbaar, matige of hoge bruto-</a:t>
            </a:r>
            <a:r>
              <a:rPr lang="nl-NL" sz="1200" dirty="0" err="1" smtClean="0">
                <a:solidFill>
                  <a:schemeClr val="tx1"/>
                </a:solidFill>
              </a:rPr>
              <a:t>grasproduktie</a:t>
            </a:r>
            <a:r>
              <a:rPr lang="nl-NL" sz="1200" dirty="0" smtClean="0">
                <a:solidFill>
                  <a:schemeClr val="tx1"/>
                </a:solidFill>
              </a:rPr>
              <a:t>, grote beweidingsverliezen (altijd te natte gronden).</a:t>
            </a:r>
          </a:p>
          <a:p>
            <a:pPr lvl="1">
              <a:lnSpc>
                <a:spcPct val="80000"/>
              </a:lnSpc>
              <a:defRPr/>
            </a:pPr>
            <a:r>
              <a:rPr lang="nl-NL" sz="1200" dirty="0" smtClean="0">
                <a:solidFill>
                  <a:schemeClr val="tx1"/>
                </a:solidFill>
              </a:rPr>
              <a:t>3.2: Goed berijdbaar, lage of matige bruto-</a:t>
            </a:r>
            <a:r>
              <a:rPr lang="nl-NL" sz="1200" dirty="0" err="1" smtClean="0">
                <a:solidFill>
                  <a:schemeClr val="tx1"/>
                </a:solidFill>
              </a:rPr>
              <a:t>grasproduktie</a:t>
            </a:r>
            <a:r>
              <a:rPr lang="nl-NL" sz="1200" dirty="0" smtClean="0">
                <a:solidFill>
                  <a:schemeClr val="tx1"/>
                </a:solidFill>
              </a:rPr>
              <a:t>, weinig </a:t>
            </a:r>
            <a:r>
              <a:rPr lang="nl-NL" sz="1200" dirty="0" err="1" smtClean="0">
                <a:solidFill>
                  <a:schemeClr val="tx1"/>
                </a:solidFill>
              </a:rPr>
              <a:t>beweidings­verliezen</a:t>
            </a:r>
            <a:r>
              <a:rPr lang="nl-NL" sz="1200" dirty="0" smtClean="0">
                <a:solidFill>
                  <a:schemeClr val="tx1"/>
                </a:solidFill>
              </a:rPr>
              <a:t> (altijd te droge gronden).</a:t>
            </a:r>
          </a:p>
        </p:txBody>
      </p:sp>
    </p:spTree>
    <p:extLst>
      <p:ext uri="{BB962C8B-B14F-4D97-AF65-F5344CB8AC3E}">
        <p14:creationId xmlns:p14="http://schemas.microsoft.com/office/powerpoint/2010/main" val="5411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Video’s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Bodem in balans</a:t>
            </a:r>
          </a:p>
          <a:p>
            <a:pPr lvl="1"/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www.youtube.com/watch?v=Qugqxxtu-I0</a:t>
            </a:r>
            <a:endParaRPr lang="nl-NL" dirty="0" smtClean="0"/>
          </a:p>
          <a:p>
            <a:r>
              <a:rPr lang="nl-NL" dirty="0" smtClean="0"/>
              <a:t>ERF investeert in gezonde bodem</a:t>
            </a:r>
          </a:p>
          <a:p>
            <a:pPr lvl="1"/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www.youtube.com/watch?v=cRG9ZIsSa08</a:t>
            </a:r>
            <a:endParaRPr lang="nl-NL" dirty="0" smtClean="0"/>
          </a:p>
          <a:p>
            <a:r>
              <a:rPr lang="nl-NL" dirty="0" smtClean="0"/>
              <a:t>Nieuw leven</a:t>
            </a:r>
          </a:p>
          <a:p>
            <a:pPr lvl="1"/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www.youtube.com/watch?v=nRt94cgEYUY</a:t>
            </a:r>
            <a:endParaRPr lang="nl-NL" dirty="0" smtClean="0"/>
          </a:p>
          <a:p>
            <a:r>
              <a:rPr lang="nl-NL" dirty="0" smtClean="0"/>
              <a:t>BBLG </a:t>
            </a:r>
          </a:p>
          <a:p>
            <a:pPr lvl="1"/>
            <a:r>
              <a:rPr lang="nl-NL" dirty="0">
                <a:hlinkClick r:id="rId5"/>
              </a:rPr>
              <a:t>https://</a:t>
            </a:r>
            <a:r>
              <a:rPr lang="nl-NL" dirty="0" smtClean="0">
                <a:hlinkClick r:id="rId5"/>
              </a:rPr>
              <a:t>www.youtube.com/watch?v=Gcivx2HpRRA</a:t>
            </a:r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531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82600"/>
            <a:ext cx="8229600" cy="1001713"/>
          </a:xfrm>
        </p:spPr>
        <p:txBody>
          <a:bodyPr>
            <a:normAutofit/>
          </a:bodyPr>
          <a:lstStyle/>
          <a:p>
            <a:r>
              <a:rPr lang="en-US" altLang="nl-NL" sz="3200" dirty="0" err="1" smtClean="0">
                <a:solidFill>
                  <a:schemeClr val="accent1"/>
                </a:solidFill>
              </a:rPr>
              <a:t>Bodemgeschiktheid</a:t>
            </a:r>
            <a:endParaRPr lang="nl-NL" altLang="nl-NL" sz="3200" dirty="0" smtClean="0">
              <a:solidFill>
                <a:schemeClr val="accent1"/>
              </a:solidFill>
            </a:endParaRPr>
          </a:p>
        </p:txBody>
      </p:sp>
      <p:pic>
        <p:nvPicPr>
          <p:cNvPr id="4099" name="Picture 3" descr="Bekijk de afbeelding op ware grootte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4535488"/>
            <a:ext cx="1655763" cy="1198562"/>
          </a:xfrm>
        </p:spPr>
      </p:pic>
      <p:pic>
        <p:nvPicPr>
          <p:cNvPr id="4100" name="Picture 4" descr="ob1_noordpolder_akker_v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674813"/>
            <a:ext cx="2160587" cy="1652587"/>
          </a:xfrm>
        </p:spPr>
      </p:pic>
      <p:pic>
        <p:nvPicPr>
          <p:cNvPr id="4101" name="Picture 5" descr="MCj00787110000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5113" y="4508500"/>
            <a:ext cx="901700" cy="2187575"/>
          </a:xfrm>
        </p:spPr>
      </p:pic>
      <p:pic>
        <p:nvPicPr>
          <p:cNvPr id="4102" name="Picture 6" descr="Weil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00213"/>
            <a:ext cx="24844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5651500" y="1341438"/>
            <a:ext cx="3636963" cy="2520950"/>
          </a:xfrm>
          <a:prstGeom prst="cloudCallout">
            <a:avLst>
              <a:gd name="adj1" fmla="val 25644"/>
              <a:gd name="adj2" fmla="val 8211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ctr" eaLnBrk="1" hangingPunct="1"/>
            <a:endParaRPr lang="nl-NL" altLang="nl-NL" sz="1800">
              <a:latin typeface="Arial" pitchFamily="34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476375" y="4292600"/>
            <a:ext cx="2951163" cy="1871663"/>
          </a:xfrm>
          <a:prstGeom prst="cloudCallout">
            <a:avLst>
              <a:gd name="adj1" fmla="val 181361"/>
              <a:gd name="adj2" fmla="val -1531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ctr" eaLnBrk="1" hangingPunct="1"/>
            <a:endParaRPr lang="nl-NL" altLang="nl-NL" sz="1800">
              <a:latin typeface="Arial" pitchFamily="34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flipH="1">
            <a:off x="574675" y="1557338"/>
            <a:ext cx="3492500" cy="2303462"/>
          </a:xfrm>
          <a:prstGeom prst="cloudCallout">
            <a:avLst>
              <a:gd name="adj1" fmla="val -164912"/>
              <a:gd name="adj2" fmla="val 9148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ctr" eaLnBrk="1" hangingPunct="1"/>
            <a:endParaRPr lang="nl-NL" altLang="nl-NL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23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1001712"/>
          </a:xfrm>
        </p:spPr>
        <p:txBody>
          <a:bodyPr/>
          <a:lstStyle/>
          <a:p>
            <a:r>
              <a:rPr lang="en-US" altLang="nl-NL" smtClean="0">
                <a:solidFill>
                  <a:schemeClr val="accent1"/>
                </a:solidFill>
              </a:rPr>
              <a:t>Beoordeling</a:t>
            </a:r>
            <a:endParaRPr lang="nl-NL" altLang="nl-NL" smtClean="0">
              <a:solidFill>
                <a:schemeClr val="accent1"/>
              </a:solidFill>
            </a:endParaRPr>
          </a:p>
        </p:txBody>
      </p:sp>
      <p:sp>
        <p:nvSpPr>
          <p:cNvPr id="155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7178634" cy="47132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altLang="nl-NL" dirty="0">
                <a:solidFill>
                  <a:srgbClr val="004C78"/>
                </a:solidFill>
              </a:rPr>
              <a:t>De mate waarin de bodem voldoet aan de eisen die men er voor een bepaald bodemgebruik aan stelt.</a:t>
            </a:r>
          </a:p>
          <a:p>
            <a:pPr lvl="1">
              <a:defRPr/>
            </a:pPr>
            <a:endParaRPr lang="nl-NL" dirty="0"/>
          </a:p>
          <a:p>
            <a:pPr marL="57150" indent="0">
              <a:buNone/>
              <a:defRPr/>
            </a:pPr>
            <a:r>
              <a:rPr lang="nl-NL" dirty="0" smtClean="0">
                <a:solidFill>
                  <a:schemeClr val="tx1"/>
                </a:solidFill>
              </a:rPr>
              <a:t>Bodemgeschiktheidsbeoordeling voor bepaald </a:t>
            </a:r>
            <a:r>
              <a:rPr lang="nl-NL" dirty="0" err="1" smtClean="0">
                <a:solidFill>
                  <a:schemeClr val="tx1"/>
                </a:solidFill>
              </a:rPr>
              <a:t>grondgebruiktype</a:t>
            </a:r>
            <a:endParaRPr lang="nl-NL" dirty="0" smtClean="0">
              <a:solidFill>
                <a:schemeClr val="tx1"/>
              </a:solidFill>
            </a:endParaRPr>
          </a:p>
          <a:p>
            <a:pPr marL="514350" indent="-457200">
              <a:buFontTx/>
              <a:buChar char="-"/>
              <a:defRPr/>
            </a:pPr>
            <a:r>
              <a:rPr lang="nl-NL" dirty="0" smtClean="0"/>
              <a:t>weidebouw, bouwland, recreatie, bosbouw, 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12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1001712"/>
          </a:xfrm>
        </p:spPr>
        <p:txBody>
          <a:bodyPr/>
          <a:lstStyle/>
          <a:p>
            <a:r>
              <a:rPr lang="en-US" altLang="nl-NL" sz="2800" b="1" smtClean="0">
                <a:solidFill>
                  <a:schemeClr val="accent1"/>
                </a:solidFill>
              </a:rPr>
              <a:t>Voor het paard zijn de volgende dingen van belang</a:t>
            </a:r>
            <a:endParaRPr lang="nl-NL" altLang="nl-NL" sz="2800" b="1" smtClean="0">
              <a:solidFill>
                <a:schemeClr val="accent1"/>
              </a:solidFill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218488" cy="3095625"/>
          </a:xfrm>
        </p:spPr>
        <p:txBody>
          <a:bodyPr/>
          <a:lstStyle/>
          <a:p>
            <a:endParaRPr lang="en-US" altLang="nl-NL" sz="2400" dirty="0" smtClean="0">
              <a:solidFill>
                <a:schemeClr val="tx1"/>
              </a:solidFill>
            </a:endParaRPr>
          </a:p>
          <a:p>
            <a:r>
              <a:rPr lang="en-US" altLang="nl-NL" sz="2400" dirty="0" err="1" smtClean="0">
                <a:solidFill>
                  <a:schemeClr val="tx1"/>
                </a:solidFill>
              </a:rPr>
              <a:t>Stabiliteit</a:t>
            </a:r>
            <a:endParaRPr lang="en-US" altLang="nl-NL" sz="2400" dirty="0" smtClean="0">
              <a:solidFill>
                <a:schemeClr val="tx1"/>
              </a:solidFill>
            </a:endParaRPr>
          </a:p>
          <a:p>
            <a:r>
              <a:rPr lang="en-US" altLang="nl-NL" sz="2400" dirty="0" err="1" smtClean="0">
                <a:solidFill>
                  <a:schemeClr val="tx1"/>
                </a:solidFill>
              </a:rPr>
              <a:t>Veerkracht</a:t>
            </a:r>
            <a:endParaRPr lang="en-US" altLang="nl-NL" sz="2400" dirty="0" smtClean="0">
              <a:solidFill>
                <a:schemeClr val="tx1"/>
              </a:solidFill>
            </a:endParaRPr>
          </a:p>
          <a:p>
            <a:r>
              <a:rPr lang="en-US" altLang="nl-NL" sz="2400" dirty="0" smtClean="0">
                <a:solidFill>
                  <a:schemeClr val="tx1"/>
                </a:solidFill>
              </a:rPr>
              <a:t>Grip</a:t>
            </a:r>
          </a:p>
          <a:p>
            <a:r>
              <a:rPr lang="en-US" altLang="nl-NL" sz="2400" dirty="0" err="1" smtClean="0">
                <a:solidFill>
                  <a:schemeClr val="tx1"/>
                </a:solidFill>
              </a:rPr>
              <a:t>Egaliteit</a:t>
            </a:r>
            <a:endParaRPr lang="en-US" altLang="nl-NL" sz="2400" dirty="0" smtClean="0">
              <a:solidFill>
                <a:schemeClr val="tx1"/>
              </a:solidFill>
            </a:endParaRPr>
          </a:p>
          <a:p>
            <a:r>
              <a:rPr lang="en-US" altLang="nl-NL" sz="2400" dirty="0" err="1" smtClean="0">
                <a:solidFill>
                  <a:schemeClr val="tx1"/>
                </a:solidFill>
              </a:rPr>
              <a:t>Waterhuishouding</a:t>
            </a:r>
            <a:endParaRPr lang="nl-NL" altLang="nl-NL" sz="2400" dirty="0" smtClean="0">
              <a:solidFill>
                <a:schemeClr val="tx1"/>
              </a:solidFill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-36513" y="908050"/>
            <a:ext cx="925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graphicFrame>
        <p:nvGraphicFramePr>
          <p:cNvPr id="2150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6230938"/>
          <a:ext cx="4038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tmapafbeelding" r:id="rId4" imgW="4172532" imgH="647619" progId="Paint.Picture">
                  <p:embed/>
                </p:oleObj>
              </mc:Choice>
              <mc:Fallback>
                <p:oleObj name="Bitmapafbeelding" r:id="rId4" imgW="4172532" imgH="647619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30938"/>
                        <a:ext cx="4038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4C7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843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229600" cy="1001712"/>
          </a:xfrm>
        </p:spPr>
        <p:txBody>
          <a:bodyPr/>
          <a:lstStyle/>
          <a:p>
            <a:r>
              <a:rPr lang="en-US" altLang="nl-NL" b="1" dirty="0" err="1" smtClean="0">
                <a:solidFill>
                  <a:schemeClr val="accent1"/>
                </a:solidFill>
              </a:rPr>
              <a:t>Zand</a:t>
            </a:r>
            <a:r>
              <a:rPr lang="en-US" altLang="nl-NL" b="1" dirty="0" smtClean="0">
                <a:solidFill>
                  <a:schemeClr val="accent1"/>
                </a:solidFill>
              </a:rPr>
              <a:t> </a:t>
            </a:r>
            <a:r>
              <a:rPr lang="en-US" altLang="nl-NL" b="1" dirty="0" err="1" smtClean="0">
                <a:solidFill>
                  <a:schemeClr val="accent1"/>
                </a:solidFill>
              </a:rPr>
              <a:t>voor</a:t>
            </a:r>
            <a:r>
              <a:rPr lang="en-US" altLang="nl-NL" b="1" dirty="0" smtClean="0">
                <a:solidFill>
                  <a:schemeClr val="accent1"/>
                </a:solidFill>
              </a:rPr>
              <a:t> in de </a:t>
            </a:r>
            <a:r>
              <a:rPr lang="en-US" altLang="nl-NL" b="1" dirty="0" err="1" smtClean="0">
                <a:solidFill>
                  <a:schemeClr val="accent1"/>
                </a:solidFill>
              </a:rPr>
              <a:t>paardenbak</a:t>
            </a:r>
            <a:endParaRPr lang="nl-NL" altLang="nl-NL" b="1" dirty="0" smtClean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sz="2000" smtClean="0">
                <a:solidFill>
                  <a:schemeClr val="tx1"/>
                </a:solidFill>
              </a:rPr>
              <a:t>Het zand wat als toplaag gebruikt wordt:</a:t>
            </a:r>
          </a:p>
          <a:p>
            <a:pPr lvl="1">
              <a:lnSpc>
                <a:spcPct val="90000"/>
              </a:lnSpc>
            </a:pPr>
            <a:r>
              <a:rPr lang="nl-NL" altLang="nl-NL" sz="1800" smtClean="0">
                <a:solidFill>
                  <a:schemeClr val="tx1"/>
                </a:solidFill>
              </a:rPr>
              <a:t>moet goed draagkrachtig zijn (niet te grof en mul)</a:t>
            </a:r>
          </a:p>
          <a:p>
            <a:pPr lvl="1">
              <a:lnSpc>
                <a:spcPct val="90000"/>
              </a:lnSpc>
            </a:pPr>
            <a:r>
              <a:rPr lang="nl-NL" altLang="nl-NL" sz="1800" smtClean="0">
                <a:solidFill>
                  <a:schemeClr val="tx1"/>
                </a:solidFill>
              </a:rPr>
              <a:t>heeft een M50 cijfer tussen 180µm &amp; 230µm</a:t>
            </a:r>
          </a:p>
          <a:p>
            <a:pPr lvl="1">
              <a:lnSpc>
                <a:spcPct val="90000"/>
              </a:lnSpc>
            </a:pPr>
            <a:r>
              <a:rPr lang="nl-NL" altLang="nl-NL" sz="1800" smtClean="0">
                <a:solidFill>
                  <a:schemeClr val="tx1"/>
                </a:solidFill>
              </a:rPr>
              <a:t>mag geen ronde korrel hebben en daarom liever geen zeezand zijn</a:t>
            </a:r>
          </a:p>
          <a:p>
            <a:pPr lvl="1">
              <a:lnSpc>
                <a:spcPct val="90000"/>
              </a:lnSpc>
            </a:pPr>
            <a:r>
              <a:rPr lang="nl-NL" altLang="nl-NL" sz="1800" smtClean="0">
                <a:solidFill>
                  <a:schemeClr val="tx1"/>
                </a:solidFill>
              </a:rPr>
              <a:t>mag geen verontreinigingen en grove bestanddelen bevatten</a:t>
            </a:r>
          </a:p>
          <a:p>
            <a:pPr lvl="1">
              <a:lnSpc>
                <a:spcPct val="90000"/>
              </a:lnSpc>
            </a:pPr>
            <a:r>
              <a:rPr lang="nl-NL" altLang="nl-NL" sz="1800" smtClean="0">
                <a:solidFill>
                  <a:schemeClr val="tx1"/>
                </a:solidFill>
              </a:rPr>
              <a:t>moet vrij zijn van leem of klei</a:t>
            </a:r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nl-NL" altLang="nl-NL" sz="2000" smtClean="0">
                <a:solidFill>
                  <a:schemeClr val="tx1"/>
                </a:solidFill>
              </a:rPr>
              <a:t>Het zand wat het meeste gebruikt wordt voor toepassing in een toplaag van een paardenbak is M3c-zand</a:t>
            </a:r>
          </a:p>
          <a:p>
            <a:pPr lvl="1">
              <a:lnSpc>
                <a:spcPct val="90000"/>
              </a:lnSpc>
            </a:pPr>
            <a:r>
              <a:rPr lang="en-US" altLang="nl-NL" sz="1800" smtClean="0">
                <a:solidFill>
                  <a:schemeClr val="tx1"/>
                </a:solidFill>
              </a:rPr>
              <a:t>Kosten ong. €400,= per 10 m</a:t>
            </a:r>
            <a:r>
              <a:rPr lang="en-US" altLang="nl-NL" sz="1800" baseline="30000" smtClean="0">
                <a:solidFill>
                  <a:schemeClr val="tx1"/>
                </a:solidFill>
              </a:rPr>
              <a:t>2</a:t>
            </a:r>
            <a:endParaRPr lang="nl-NL" altLang="nl-NL" sz="1800" baseline="300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endParaRPr lang="nl-NL" altLang="nl-NL" sz="20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nl-NL" altLang="nl-NL" sz="2000" smtClean="0">
                <a:solidFill>
                  <a:schemeClr val="tx1"/>
                </a:solidFill>
              </a:rPr>
              <a:t>Het zand (drainagezand) wat voor de onderlaag gebruikt wordt: </a:t>
            </a:r>
          </a:p>
          <a:p>
            <a:pPr lvl="1">
              <a:lnSpc>
                <a:spcPct val="90000"/>
              </a:lnSpc>
            </a:pPr>
            <a:r>
              <a:rPr lang="nl-NL" altLang="nl-NL" sz="1800" smtClean="0">
                <a:solidFill>
                  <a:schemeClr val="tx1"/>
                </a:solidFill>
              </a:rPr>
              <a:t>is een grove, natuurlijke soort die goede waterdoorlatende eigenschappen heeft. </a:t>
            </a:r>
          </a:p>
          <a:p>
            <a:pPr lvl="1">
              <a:lnSpc>
                <a:spcPct val="90000"/>
              </a:lnSpc>
            </a:pPr>
            <a:r>
              <a:rPr lang="nl-NL" altLang="nl-NL" sz="1800" smtClean="0">
                <a:solidFill>
                  <a:schemeClr val="tx1"/>
                </a:solidFill>
              </a:rPr>
              <a:t>heeft een M50 van &gt;250µm</a:t>
            </a:r>
          </a:p>
          <a:p>
            <a:pPr lvl="1">
              <a:lnSpc>
                <a:spcPct val="90000"/>
              </a:lnSpc>
            </a:pPr>
            <a:r>
              <a:rPr lang="nl-NL" altLang="nl-NL" sz="1800" smtClean="0">
                <a:solidFill>
                  <a:schemeClr val="tx1"/>
                </a:solidFill>
              </a:rPr>
              <a:t>kan zowel gesorteerd als ongesorteerd zand zijn</a:t>
            </a:r>
          </a:p>
          <a:p>
            <a:pPr lvl="1">
              <a:lnSpc>
                <a:spcPct val="90000"/>
              </a:lnSpc>
            </a:pPr>
            <a:r>
              <a:rPr lang="en-US" altLang="nl-NL" sz="1800" smtClean="0">
                <a:solidFill>
                  <a:schemeClr val="tx1"/>
                </a:solidFill>
              </a:rPr>
              <a:t>Kosten ong. €300,= per 10 m</a:t>
            </a:r>
            <a:r>
              <a:rPr lang="en-US" altLang="nl-NL" sz="1800" baseline="30000" smtClean="0">
                <a:solidFill>
                  <a:schemeClr val="tx1"/>
                </a:solidFill>
              </a:rPr>
              <a:t>2</a:t>
            </a:r>
            <a:endParaRPr lang="nl-NL" altLang="nl-NL" sz="1800" baseline="30000" smtClean="0">
              <a:solidFill>
                <a:schemeClr val="tx1"/>
              </a:solidFill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-36513" y="908050"/>
            <a:ext cx="925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0" y="6230938"/>
          <a:ext cx="4038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afbeelding" r:id="rId4" imgW="4172532" imgH="647619" progId="Paint.Picture">
                  <p:embed/>
                </p:oleObj>
              </mc:Choice>
              <mc:Fallback>
                <p:oleObj name="Bitmapafbeelding" r:id="rId4" imgW="4172532" imgH="6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30938"/>
                        <a:ext cx="4038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17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229600" cy="1001712"/>
          </a:xfrm>
        </p:spPr>
        <p:txBody>
          <a:bodyPr/>
          <a:lstStyle/>
          <a:p>
            <a:r>
              <a:rPr lang="en-US" altLang="nl-NL" b="1" smtClean="0">
                <a:solidFill>
                  <a:schemeClr val="accent1"/>
                </a:solidFill>
              </a:rPr>
              <a:t>Kosten aanleg paden</a:t>
            </a:r>
            <a:endParaRPr lang="nl-NL" altLang="nl-NL" b="1" smtClean="0">
              <a:solidFill>
                <a:schemeClr val="accent1"/>
              </a:solidFill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9425" y="1196975"/>
            <a:ext cx="8218488" cy="4937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nl-NL" sz="2000" smtClean="0">
                <a:solidFill>
                  <a:schemeClr val="tx1"/>
                </a:solidFill>
              </a:rPr>
              <a:t>Bij bestaand pad &amp; geschikte bodem</a:t>
            </a:r>
          </a:p>
          <a:p>
            <a:pPr lvl="1">
              <a:lnSpc>
                <a:spcPct val="90000"/>
              </a:lnSpc>
            </a:pPr>
            <a:r>
              <a:rPr lang="en-US" altLang="nl-NL" sz="1800" smtClean="0">
                <a:solidFill>
                  <a:schemeClr val="tx1"/>
                </a:solidFill>
              </a:rPr>
              <a:t>Snoeien, natte plekken ophogen, vervangen/aanbrengen ruiters- en menners infra.</a:t>
            </a:r>
          </a:p>
          <a:p>
            <a:pPr lvl="1">
              <a:lnSpc>
                <a:spcPct val="90000"/>
              </a:lnSpc>
            </a:pPr>
            <a:r>
              <a:rPr lang="en-US" altLang="nl-NL" sz="1800" smtClean="0">
                <a:solidFill>
                  <a:schemeClr val="tx1"/>
                </a:solidFill>
              </a:rPr>
              <a:t>Kosten ong. €0,50 p.m.</a:t>
            </a:r>
          </a:p>
          <a:p>
            <a:pPr>
              <a:lnSpc>
                <a:spcPct val="90000"/>
              </a:lnSpc>
            </a:pPr>
            <a:r>
              <a:rPr lang="en-US" altLang="nl-NL" sz="2000" smtClean="0">
                <a:solidFill>
                  <a:schemeClr val="tx1"/>
                </a:solidFill>
              </a:rPr>
              <a:t>Bij nieuw pad &amp; geschikte bodem</a:t>
            </a:r>
          </a:p>
          <a:p>
            <a:pPr lvl="1">
              <a:lnSpc>
                <a:spcPct val="90000"/>
              </a:lnSpc>
            </a:pPr>
            <a:r>
              <a:rPr lang="en-US" altLang="nl-NL" sz="1800" smtClean="0">
                <a:solidFill>
                  <a:schemeClr val="tx1"/>
                </a:solidFill>
              </a:rPr>
              <a:t>Paden frezen (ong 2m breed), verwijderen obstakels en aanleggen infra.</a:t>
            </a:r>
          </a:p>
          <a:p>
            <a:pPr lvl="1">
              <a:lnSpc>
                <a:spcPct val="90000"/>
              </a:lnSpc>
            </a:pPr>
            <a:r>
              <a:rPr lang="en-US" altLang="nl-NL" sz="1800" smtClean="0">
                <a:solidFill>
                  <a:schemeClr val="tx1"/>
                </a:solidFill>
              </a:rPr>
              <a:t>Kosten frezen: ong. €200,= p.km.+ ong. €1,= p.m.</a:t>
            </a:r>
          </a:p>
          <a:p>
            <a:pPr>
              <a:lnSpc>
                <a:spcPct val="90000"/>
              </a:lnSpc>
            </a:pPr>
            <a:r>
              <a:rPr lang="en-US" altLang="nl-NL" sz="2000" smtClean="0">
                <a:solidFill>
                  <a:schemeClr val="tx1"/>
                </a:solidFill>
              </a:rPr>
              <a:t>Bij bestaand pad &amp; minder geschikte bodem</a:t>
            </a:r>
          </a:p>
          <a:p>
            <a:pPr lvl="1">
              <a:lnSpc>
                <a:spcPct val="90000"/>
              </a:lnSpc>
            </a:pPr>
            <a:r>
              <a:rPr lang="en-US" altLang="nl-NL" sz="1800" smtClean="0">
                <a:solidFill>
                  <a:schemeClr val="tx1"/>
                </a:solidFill>
              </a:rPr>
              <a:t>Bodem afgraven, worteldoek aanbrengen, zand aanbrengen</a:t>
            </a:r>
          </a:p>
          <a:p>
            <a:pPr lvl="1">
              <a:lnSpc>
                <a:spcPct val="90000"/>
              </a:lnSpc>
            </a:pPr>
            <a:r>
              <a:rPr lang="en-US" altLang="nl-NL" sz="1800" smtClean="0">
                <a:solidFill>
                  <a:schemeClr val="tx1"/>
                </a:solidFill>
              </a:rPr>
              <a:t>Kosten ong. €30,= p.m.</a:t>
            </a:r>
          </a:p>
          <a:p>
            <a:pPr>
              <a:lnSpc>
                <a:spcPct val="90000"/>
              </a:lnSpc>
            </a:pPr>
            <a:r>
              <a:rPr lang="en-US" altLang="nl-NL" sz="2000" smtClean="0">
                <a:solidFill>
                  <a:schemeClr val="tx1"/>
                </a:solidFill>
              </a:rPr>
              <a:t>Bij zeer natte gebieden</a:t>
            </a:r>
          </a:p>
          <a:p>
            <a:pPr lvl="1">
              <a:lnSpc>
                <a:spcPct val="90000"/>
              </a:lnSpc>
            </a:pPr>
            <a:r>
              <a:rPr lang="en-US" altLang="nl-NL" sz="1800" smtClean="0">
                <a:solidFill>
                  <a:schemeClr val="tx1"/>
                </a:solidFill>
              </a:rPr>
              <a:t>Aanbrengen EPS (soort piepschuim)</a:t>
            </a:r>
          </a:p>
          <a:p>
            <a:pPr lvl="1">
              <a:lnSpc>
                <a:spcPct val="90000"/>
              </a:lnSpc>
            </a:pPr>
            <a:r>
              <a:rPr lang="en-US" altLang="nl-NL" sz="1800" smtClean="0">
                <a:solidFill>
                  <a:schemeClr val="tx1"/>
                </a:solidFill>
              </a:rPr>
              <a:t>Kosten vanaf €10,= p.m</a:t>
            </a:r>
            <a:r>
              <a:rPr lang="en-US" altLang="nl-NL" sz="1800" baseline="30000" smtClean="0">
                <a:solidFill>
                  <a:schemeClr val="tx1"/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endParaRPr lang="en-US" altLang="nl-NL" sz="2200" baseline="300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nl-NL" sz="2000" smtClean="0">
                <a:solidFill>
                  <a:schemeClr val="tx1"/>
                </a:solidFill>
              </a:rPr>
              <a:t>Geschiktheid???</a:t>
            </a:r>
            <a:endParaRPr lang="en-US" altLang="nl-NL" sz="2000" baseline="3000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nl-NL" sz="180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nl-NL" sz="1600" smtClean="0">
                <a:solidFill>
                  <a:schemeClr val="tx1"/>
                </a:solidFill>
              </a:rPr>
              <a:t>Bron: KNHS, 2008</a:t>
            </a:r>
            <a:endParaRPr lang="nl-NL" altLang="nl-NL" sz="1600" smtClean="0">
              <a:solidFill>
                <a:schemeClr val="tx1"/>
              </a:solidFill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36513" y="908050"/>
            <a:ext cx="925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graphicFrame>
        <p:nvGraphicFramePr>
          <p:cNvPr id="25605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6230938"/>
          <a:ext cx="4038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Bitmapafbeelding" r:id="rId4" imgW="4172532" imgH="647619" progId="Paint.Picture">
                  <p:embed/>
                </p:oleObj>
              </mc:Choice>
              <mc:Fallback>
                <p:oleObj name="Bitmapafbeelding" r:id="rId4" imgW="4172532" imgH="647619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30938"/>
                        <a:ext cx="4038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4C7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982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7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7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7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1001712"/>
          </a:xfrm>
        </p:spPr>
        <p:txBody>
          <a:bodyPr/>
          <a:lstStyle/>
          <a:p>
            <a:r>
              <a:rPr lang="en-US" altLang="nl-NL" smtClean="0">
                <a:solidFill>
                  <a:schemeClr val="accent1"/>
                </a:solidFill>
              </a:rPr>
              <a:t>Beoordelingsfactoren</a:t>
            </a:r>
            <a:endParaRPr lang="nl-NL" altLang="nl-NL" smtClean="0">
              <a:solidFill>
                <a:schemeClr val="accent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713287"/>
          </a:xfrm>
        </p:spPr>
        <p:txBody>
          <a:bodyPr>
            <a:normAutofit/>
          </a:bodyPr>
          <a:lstStyle/>
          <a:p>
            <a:r>
              <a:rPr lang="en-US" altLang="nl-NL" dirty="0" err="1" smtClean="0">
                <a:solidFill>
                  <a:schemeClr val="tx1"/>
                </a:solidFill>
              </a:rPr>
              <a:t>Ontwateringstoestand</a:t>
            </a:r>
            <a:endParaRPr lang="en-US" altLang="nl-NL" dirty="0" smtClean="0">
              <a:solidFill>
                <a:schemeClr val="tx1"/>
              </a:solidFill>
            </a:endParaRPr>
          </a:p>
          <a:p>
            <a:r>
              <a:rPr lang="en-US" altLang="nl-NL" dirty="0" err="1" smtClean="0"/>
              <a:t>Vochtleverend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vermogen</a:t>
            </a:r>
            <a:endParaRPr lang="en-US" altLang="nl-NL" dirty="0" smtClean="0">
              <a:solidFill>
                <a:schemeClr val="tx1"/>
              </a:solidFill>
            </a:endParaRPr>
          </a:p>
          <a:p>
            <a:r>
              <a:rPr lang="en-US" altLang="nl-NL" dirty="0" err="1" smtClean="0"/>
              <a:t>Stevigheid</a:t>
            </a:r>
            <a:r>
              <a:rPr lang="en-US" altLang="nl-NL" dirty="0" smtClean="0"/>
              <a:t> </a:t>
            </a:r>
            <a:r>
              <a:rPr lang="en-US" altLang="nl-NL" dirty="0"/>
              <a:t>van de </a:t>
            </a:r>
            <a:r>
              <a:rPr lang="en-US" altLang="nl-NL" dirty="0" err="1" smtClean="0"/>
              <a:t>bovengrond</a:t>
            </a:r>
            <a:endParaRPr lang="en-US" altLang="nl-NL" dirty="0" smtClean="0"/>
          </a:p>
          <a:p>
            <a:pPr lvl="1"/>
            <a:r>
              <a:rPr lang="en-US" altLang="nl-NL" dirty="0" smtClean="0"/>
              <a:t> </a:t>
            </a:r>
            <a:r>
              <a:rPr lang="en-US" altLang="nl-NL" dirty="0" err="1" smtClean="0"/>
              <a:t>draagkracht</a:t>
            </a:r>
            <a:endParaRPr lang="en-US" altLang="nl-NL" dirty="0"/>
          </a:p>
          <a:p>
            <a:r>
              <a:rPr lang="en-US" altLang="nl-NL" dirty="0" err="1" smtClean="0">
                <a:solidFill>
                  <a:schemeClr val="tx1"/>
                </a:solidFill>
              </a:rPr>
              <a:t>Verstuiven</a:t>
            </a:r>
            <a:endParaRPr lang="en-US" alt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7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1001712"/>
          </a:xfrm>
        </p:spPr>
        <p:txBody>
          <a:bodyPr/>
          <a:lstStyle/>
          <a:p>
            <a:r>
              <a:rPr lang="en-US" altLang="nl-NL" dirty="0" err="1" smtClean="0">
                <a:solidFill>
                  <a:schemeClr val="accent1"/>
                </a:solidFill>
              </a:rPr>
              <a:t>Beoordelingsfactoren</a:t>
            </a:r>
            <a:endParaRPr lang="nl-NL" altLang="nl-NL" dirty="0" smtClean="0">
              <a:solidFill>
                <a:schemeClr val="accent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7024255" cy="5215514"/>
          </a:xfrm>
        </p:spPr>
        <p:txBody>
          <a:bodyPr>
            <a:normAutofit lnSpcReduction="10000"/>
          </a:bodyPr>
          <a:lstStyle/>
          <a:p>
            <a:r>
              <a:rPr lang="nl-NL" altLang="nl-NL" dirty="0" smtClean="0">
                <a:solidFill>
                  <a:schemeClr val="tx1"/>
                </a:solidFill>
              </a:rPr>
              <a:t>Ontwateringstoestand:</a:t>
            </a:r>
          </a:p>
          <a:p>
            <a:pPr lvl="1"/>
            <a:r>
              <a:rPr lang="nl-NL" altLang="nl-NL" dirty="0" smtClean="0">
                <a:solidFill>
                  <a:schemeClr val="tx1"/>
                </a:solidFill>
              </a:rPr>
              <a:t>Luchthuishouding/zuurstof/ </a:t>
            </a:r>
            <a:r>
              <a:rPr lang="nl-NL" altLang="nl-NL" dirty="0" err="1" smtClean="0">
                <a:solidFill>
                  <a:schemeClr val="tx1"/>
                </a:solidFill>
              </a:rPr>
              <a:t>porienstelsel</a:t>
            </a:r>
            <a:endParaRPr lang="nl-NL" altLang="nl-NL" dirty="0" smtClean="0">
              <a:solidFill>
                <a:schemeClr val="tx1"/>
              </a:solidFill>
            </a:endParaRPr>
          </a:p>
          <a:p>
            <a:pPr lvl="1"/>
            <a:r>
              <a:rPr lang="nl-NL" altLang="nl-NL" dirty="0" smtClean="0">
                <a:solidFill>
                  <a:schemeClr val="tx1"/>
                </a:solidFill>
              </a:rPr>
              <a:t>Bodemleven in bovenste 50 – 100 cm </a:t>
            </a:r>
            <a:r>
              <a:rPr lang="nl-NL" altLang="nl-NL" dirty="0" smtClean="0">
                <a:solidFill>
                  <a:schemeClr val="tx1"/>
                </a:solidFill>
                <a:sym typeface="Wingdings" pitchFamily="2" charset="2"/>
              </a:rPr>
              <a:t> PHDP</a:t>
            </a:r>
          </a:p>
          <a:p>
            <a:pPr lvl="1"/>
            <a:r>
              <a:rPr lang="nl-NL" altLang="nl-NL" dirty="0" smtClean="0">
                <a:solidFill>
                  <a:schemeClr val="tx1"/>
                </a:solidFill>
                <a:sym typeface="Wingdings" pitchFamily="2" charset="2"/>
              </a:rPr>
              <a:t>Bodemtemperatuur</a:t>
            </a:r>
          </a:p>
          <a:p>
            <a:pPr marL="0" indent="0">
              <a:buNone/>
            </a:pPr>
            <a:r>
              <a:rPr lang="nl-NL" altLang="nl-NL" dirty="0" smtClean="0">
                <a:solidFill>
                  <a:schemeClr val="tx1"/>
                </a:solidFill>
                <a:sym typeface="Wingdings" pitchFamily="2" charset="2"/>
              </a:rPr>
              <a:t>	-  Bepaald door GHG </a:t>
            </a:r>
          </a:p>
          <a:p>
            <a:pPr lvl="2"/>
            <a:r>
              <a:rPr lang="nl-NL" altLang="nl-NL" dirty="0" smtClean="0">
                <a:solidFill>
                  <a:schemeClr val="tx1"/>
                </a:solidFill>
                <a:sym typeface="Wingdings" pitchFamily="2" charset="2"/>
              </a:rPr>
              <a:t>Af te leiden uit bodemvorming; </a:t>
            </a:r>
            <a:r>
              <a:rPr lang="nl-NL" altLang="nl-NL" dirty="0" err="1" smtClean="0">
                <a:solidFill>
                  <a:schemeClr val="tx1"/>
                </a:solidFill>
                <a:sym typeface="Wingdings" pitchFamily="2" charset="2"/>
              </a:rPr>
              <a:t>gley</a:t>
            </a:r>
            <a:r>
              <a:rPr lang="nl-NL" altLang="nl-NL" dirty="0" smtClean="0">
                <a:solidFill>
                  <a:schemeClr val="tx1"/>
                </a:solidFill>
                <a:sym typeface="Wingdings" pitchFamily="2" charset="2"/>
              </a:rPr>
              <a:t>/roestvlekken</a:t>
            </a:r>
          </a:p>
          <a:p>
            <a:pPr lvl="2"/>
            <a:r>
              <a:rPr lang="nl-NL" altLang="nl-NL" dirty="0" smtClean="0">
                <a:sym typeface="Wingdings" pitchFamily="2" charset="2"/>
              </a:rPr>
              <a:t>5 gradaties in ontwateringstoestand te herleiden aan de GHG </a:t>
            </a:r>
          </a:p>
          <a:p>
            <a:pPr lvl="2"/>
            <a:r>
              <a:rPr lang="nl-NL" altLang="nl-NL" dirty="0" smtClean="0">
                <a:sym typeface="Wingdings" pitchFamily="2" charset="2"/>
              </a:rPr>
              <a:t>Zie blz. 22</a:t>
            </a:r>
          </a:p>
          <a:p>
            <a:pPr lvl="2"/>
            <a:endParaRPr lang="nl-NL" alt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89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218488" cy="1366837"/>
          </a:xfrm>
        </p:spPr>
        <p:txBody>
          <a:bodyPr/>
          <a:lstStyle/>
          <a:p>
            <a:pPr eaLnBrk="1" hangingPunct="1"/>
            <a:r>
              <a:rPr lang="nl-NL" altLang="nl-NL" sz="2400" smtClean="0">
                <a:solidFill>
                  <a:srgbClr val="004C78"/>
                </a:solidFill>
              </a:rPr>
              <a:t>Geeft aan of de bodem gedurende het jaar nat of droog is  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-36513" y="908050"/>
            <a:ext cx="92519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graphicFrame>
        <p:nvGraphicFramePr>
          <p:cNvPr id="29700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6230938"/>
          <a:ext cx="4038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Bitmapafbeelding" r:id="rId4" imgW="4172532" imgH="647619" progId="Paint.Picture">
                  <p:embed/>
                </p:oleObj>
              </mc:Choice>
              <mc:Fallback>
                <p:oleObj name="Bitmapafbeelding" r:id="rId4" imgW="4172532" imgH="647619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30938"/>
                        <a:ext cx="4038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4C7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2"/>
          <p:cNvSpPr txBox="1">
            <a:spLocks noChangeArrowheads="1"/>
          </p:cNvSpPr>
          <p:nvPr/>
        </p:nvSpPr>
        <p:spPr bwMode="auto">
          <a:xfrm>
            <a:off x="474663" y="407988"/>
            <a:ext cx="82296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800">
                <a:solidFill>
                  <a:schemeClr val="bg1"/>
                </a:solidFill>
                <a:latin typeface="News Gothic"/>
              </a:defRPr>
            </a:lvl1pPr>
            <a:lvl2pPr marL="742950" indent="-285750">
              <a:spcAft>
                <a:spcPct val="20000"/>
              </a:spcAft>
              <a:buClr>
                <a:srgbClr val="80BA64"/>
              </a:buClr>
              <a:buSzPct val="75000"/>
              <a:buFont typeface="Wingdings" pitchFamily="2" charset="2"/>
              <a:buChar char="l"/>
              <a:defRPr sz="2400">
                <a:solidFill>
                  <a:schemeClr val="bg1"/>
                </a:solidFill>
                <a:latin typeface="News Gothic"/>
              </a:defRPr>
            </a:lvl2pPr>
            <a:lvl3pPr marL="1143000" indent="-228600">
              <a:spcAft>
                <a:spcPct val="20000"/>
              </a:spcAft>
              <a:buChar char="•"/>
              <a:defRPr>
                <a:solidFill>
                  <a:schemeClr val="bg1"/>
                </a:solidFill>
                <a:latin typeface="News Gothic"/>
              </a:defRPr>
            </a:lvl3pPr>
            <a:lvl4pPr marL="1600200" indent="-228600">
              <a:spcAft>
                <a:spcPct val="20000"/>
              </a:spcAft>
              <a:buChar char="–"/>
              <a:defRPr>
                <a:solidFill>
                  <a:schemeClr val="bg1"/>
                </a:solidFill>
                <a:latin typeface="News Gothic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News Gothic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/>
              </a:defRPr>
            </a:lvl9pPr>
          </a:lstStyle>
          <a:p>
            <a:pPr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nl-NL" b="1">
                <a:solidFill>
                  <a:schemeClr val="accent1"/>
                </a:solidFill>
              </a:rPr>
              <a:t>Ontwateringstoestand</a:t>
            </a:r>
            <a:endParaRPr lang="nl-NL" altLang="nl-NL" b="1">
              <a:solidFill>
                <a:schemeClr val="accent1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250825" y="2933700"/>
          <a:ext cx="8642350" cy="2008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316"/>
                <a:gridCol w="2953138"/>
                <a:gridCol w="4375896"/>
              </a:tblGrid>
              <a:tr h="251024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245235" algn="ctr"/>
                        </a:tabLst>
                      </a:pPr>
                      <a:r>
                        <a:rPr lang="nl-NL" sz="1600" dirty="0">
                          <a:effectLst/>
                        </a:rPr>
                        <a:t>Tabel 4.3 Gradaties in </a:t>
                      </a:r>
                      <a:r>
                        <a:rPr lang="nl-NL" sz="1600" u="sng" dirty="0">
                          <a:effectLst/>
                        </a:rPr>
                        <a:t>ontwateringstoestand</a:t>
                      </a:r>
                      <a:r>
                        <a:rPr lang="nl-NL" sz="1600" dirty="0">
                          <a:effectLst/>
                        </a:rPr>
                        <a:t> in afhankelijkheid van de </a:t>
                      </a:r>
                      <a:r>
                        <a:rPr lang="nl-NL" sz="1600" dirty="0" err="1">
                          <a:effectLst/>
                        </a:rPr>
                        <a:t>grondwater­trappen</a:t>
                      </a:r>
                      <a:r>
                        <a:rPr lang="nl-NL" sz="1600" dirty="0">
                          <a:effectLst/>
                        </a:rPr>
                        <a:t>.</a:t>
                      </a:r>
                      <a:endParaRPr lang="nl-NL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12" marR="76212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2047"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>
                          <a:effectLst/>
                        </a:rPr>
                        <a:t>Grada­tie</a:t>
                      </a:r>
                      <a:endParaRPr lang="nl-NL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12" marR="76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>
                          <a:effectLst/>
                        </a:rPr>
                        <a:t>Bena­mi­ng</a:t>
                      </a:r>
                      <a:endParaRPr lang="nl-NL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12" marR="7621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245235" algn="ctr"/>
                        </a:tabLst>
                      </a:pPr>
                      <a:r>
                        <a:rPr lang="nl-NL" sz="1600" dirty="0">
                          <a:effectLst/>
                        </a:rPr>
                        <a:t>	Gemiddeld hoogste grondwaterstand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45235" algn="ctr"/>
                        </a:tabLst>
                      </a:pPr>
                      <a:r>
                        <a:rPr lang="nl-NL" sz="1600" dirty="0">
                          <a:effectLst/>
                        </a:rPr>
                        <a:t>(GHG in cm onder maaiveld)</a:t>
                      </a:r>
                      <a:endParaRPr lang="nl-NL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12" marR="76212" marT="0" marB="0"/>
                </a:tc>
              </a:tr>
              <a:tr h="1255117"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>
                          <a:effectLst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12" marR="76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 dirty="0">
                          <a:effectLst/>
                        </a:rPr>
                        <a:t>Zeer diep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 dirty="0">
                          <a:effectLst/>
                        </a:rPr>
                        <a:t>Diep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 dirty="0">
                          <a:effectLst/>
                        </a:rPr>
                        <a:t>Ma­tig diep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 dirty="0">
                          <a:effectLst/>
                        </a:rPr>
                        <a:t>Vrij ondiep</a:t>
                      </a:r>
                    </a:p>
                    <a:p>
                      <a:pPr algn="ctr"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97155" algn="l"/>
                          <a:tab pos="457200" algn="l"/>
                        </a:tabLst>
                      </a:pPr>
                      <a:r>
                        <a:rPr lang="nl-NL" sz="1600" dirty="0">
                          <a:effectLst/>
                        </a:rPr>
                        <a:t>Zeer ondiep</a:t>
                      </a:r>
                      <a:endParaRPr lang="nl-NL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12" marR="762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0"/>
                        </a:spcAft>
                        <a:tabLst>
                          <a:tab pos="1245235" algn="ctr"/>
                        </a:tabLst>
                      </a:pPr>
                      <a:r>
                        <a:rPr lang="nl-NL" sz="1600" dirty="0" smtClean="0">
                          <a:effectLst/>
                        </a:rPr>
                        <a:t>&gt;</a:t>
                      </a:r>
                      <a:r>
                        <a:rPr lang="nl-NL" sz="1600" dirty="0">
                          <a:effectLst/>
                        </a:rPr>
                        <a:t>80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45235" algn="ctr"/>
                        </a:tabLst>
                      </a:pPr>
                      <a:r>
                        <a:rPr lang="nl-NL" sz="1600" dirty="0" smtClean="0">
                          <a:effectLst/>
                        </a:rPr>
                        <a:t>40 </a:t>
                      </a:r>
                      <a:r>
                        <a:rPr lang="nl-NL" sz="1600" dirty="0">
                          <a:effectLst/>
                        </a:rPr>
                        <a:t>– 80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45235" algn="ctr"/>
                        </a:tabLst>
                      </a:pPr>
                      <a:r>
                        <a:rPr lang="nl-NL" sz="1600" dirty="0" smtClean="0">
                          <a:effectLst/>
                        </a:rPr>
                        <a:t>25 </a:t>
                      </a:r>
                      <a:r>
                        <a:rPr lang="nl-NL" sz="1600" dirty="0">
                          <a:effectLst/>
                        </a:rPr>
                        <a:t>– 40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45235" algn="ctr"/>
                        </a:tabLst>
                      </a:pPr>
                      <a:r>
                        <a:rPr lang="nl-NL" sz="1600" dirty="0" smtClean="0">
                          <a:effectLst/>
                        </a:rPr>
                        <a:t>15 </a:t>
                      </a:r>
                      <a:r>
                        <a:rPr lang="nl-NL" sz="1600" dirty="0">
                          <a:effectLst/>
                        </a:rPr>
                        <a:t>– 25</a:t>
                      </a:r>
                    </a:p>
                    <a:p>
                      <a:pPr algn="ctr">
                        <a:spcAft>
                          <a:spcPts val="270"/>
                        </a:spcAft>
                        <a:tabLst>
                          <a:tab pos="1245235" algn="ctr"/>
                        </a:tabLst>
                      </a:pPr>
                      <a:r>
                        <a:rPr lang="nl-NL" sz="1600" dirty="0" smtClean="0">
                          <a:effectLst/>
                        </a:rPr>
                        <a:t>&lt; </a:t>
                      </a:r>
                      <a:r>
                        <a:rPr lang="nl-NL" sz="1600" dirty="0">
                          <a:effectLst/>
                        </a:rPr>
                        <a:t>15</a:t>
                      </a:r>
                      <a:endParaRPr lang="nl-NL" sz="16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12" marR="762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96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tocht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676</Words>
  <Application>Microsoft Office PowerPoint</Application>
  <PresentationFormat>Diavoorstelling (4:3)</PresentationFormat>
  <Paragraphs>257</Paragraphs>
  <Slides>19</Slides>
  <Notes>17</Notes>
  <HiddenSlides>2</HiddenSlides>
  <MMClips>0</MMClips>
  <ScaleCrop>false</ScaleCrop>
  <HeadingPairs>
    <vt:vector size="8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Calibri</vt:lpstr>
      <vt:lpstr>Franklin Gothic Book</vt:lpstr>
      <vt:lpstr>Franklin Gothic Medium</vt:lpstr>
      <vt:lpstr>News Gothic</vt:lpstr>
      <vt:lpstr>Times</vt:lpstr>
      <vt:lpstr>Times New Roman</vt:lpstr>
      <vt:lpstr>Univers</vt:lpstr>
      <vt:lpstr>Wingdings</vt:lpstr>
      <vt:lpstr>Office-thema</vt:lpstr>
      <vt:lpstr>Bitmapafbeelding</vt:lpstr>
      <vt:lpstr>PowerPoint-presentatie</vt:lpstr>
      <vt:lpstr>Bodemgeschiktheid</vt:lpstr>
      <vt:lpstr>Beoordeling</vt:lpstr>
      <vt:lpstr>Voor het paard zijn de volgende dingen van belang</vt:lpstr>
      <vt:lpstr>Zand voor in de paardenbak</vt:lpstr>
      <vt:lpstr>Kosten aanleg paden</vt:lpstr>
      <vt:lpstr>Beoordelingsfactoren</vt:lpstr>
      <vt:lpstr>Beoordelingsfactoren</vt:lpstr>
      <vt:lpstr>PowerPoint-presentatie</vt:lpstr>
      <vt:lpstr>Beoordelingsfactoren</vt:lpstr>
      <vt:lpstr>Beoordeling</vt:lpstr>
      <vt:lpstr>Beoordelingsfactoren</vt:lpstr>
      <vt:lpstr>PowerPoint-presentatie</vt:lpstr>
      <vt:lpstr>Beoordelingsfactoren</vt:lpstr>
      <vt:lpstr>PowerPoint-presentatie</vt:lpstr>
      <vt:lpstr>PowerPoint-presentatie</vt:lpstr>
      <vt:lpstr>Bodemgeschiktheid voor weidebouw</vt:lpstr>
      <vt:lpstr>Verklaring classificatie weidebouw</vt:lpstr>
      <vt:lpstr>Video’s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Advice</dc:creator>
  <cp:lastModifiedBy>Erp, F van</cp:lastModifiedBy>
  <cp:revision>107</cp:revision>
  <cp:lastPrinted>2012-06-26T18:56:52Z</cp:lastPrinted>
  <dcterms:created xsi:type="dcterms:W3CDTF">2012-08-21T14:29:01Z</dcterms:created>
  <dcterms:modified xsi:type="dcterms:W3CDTF">2015-09-22T06:16:39Z</dcterms:modified>
</cp:coreProperties>
</file>